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1" r:id="rId2"/>
    <p:sldId id="256" r:id="rId3"/>
    <p:sldId id="287" r:id="rId4"/>
    <p:sldId id="288" r:id="rId5"/>
    <p:sldId id="289" r:id="rId6"/>
    <p:sldId id="290" r:id="rId7"/>
    <p:sldId id="291" r:id="rId8"/>
    <p:sldId id="292" r:id="rId9"/>
    <p:sldId id="294" r:id="rId10"/>
    <p:sldId id="295" r:id="rId11"/>
    <p:sldId id="296" r:id="rId12"/>
    <p:sldId id="297" r:id="rId13"/>
    <p:sldId id="298" r:id="rId14"/>
    <p:sldId id="299"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412" autoAdjust="0"/>
  </p:normalViewPr>
  <p:slideViewPr>
    <p:cSldViewPr>
      <p:cViewPr>
        <p:scale>
          <a:sx n="81" d="100"/>
          <a:sy n="81" d="100"/>
        </p:scale>
        <p:origin x="-750"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52601"/>
            <a:ext cx="9144000" cy="4524315"/>
          </a:xfrm>
          <a:prstGeom prst="rect">
            <a:avLst/>
          </a:prstGeom>
        </p:spPr>
        <p:txBody>
          <a:bodyPr wrap="square">
            <a:spAutoFit/>
          </a:bodyPr>
          <a:lstStyle/>
          <a:p>
            <a:pPr algn="ctr" rtl="1"/>
            <a:r>
              <a:rPr lang="ar-IQ" sz="3200" b="1" dirty="0" smtClean="0">
                <a:solidFill>
                  <a:srgbClr val="2350CF"/>
                </a:solidFill>
                <a:cs typeface="+mj-cs"/>
              </a:rPr>
              <a:t>انتاج </a:t>
            </a:r>
            <a:r>
              <a:rPr lang="ar-IQ" sz="3200" b="1" dirty="0">
                <a:solidFill>
                  <a:srgbClr val="2350CF"/>
                </a:solidFill>
                <a:cs typeface="+mj-cs"/>
              </a:rPr>
              <a:t>خضر/</a:t>
            </a:r>
            <a:r>
              <a:rPr lang="en-US" sz="3200" b="1" dirty="0">
                <a:solidFill>
                  <a:srgbClr val="2350CF"/>
                </a:solidFill>
                <a:cs typeface="+mj-cs"/>
              </a:rPr>
              <a:t>2</a:t>
            </a:r>
            <a:endParaRPr lang="ar-IQ" sz="3200" dirty="0">
              <a:cs typeface="+mj-cs"/>
            </a:endParaRPr>
          </a:p>
          <a:p>
            <a:pPr algn="ctr" rtl="1"/>
            <a:r>
              <a:rPr lang="ar-IQ" sz="3200" dirty="0">
                <a:cs typeface="+mj-cs"/>
              </a:rPr>
              <a:t>الاستاذ المساعد الدكتور نوال مهدي حمود</a:t>
            </a:r>
          </a:p>
          <a:p>
            <a:pPr algn="ctr" rtl="1"/>
            <a:r>
              <a:rPr lang="ar-IQ" sz="3200" dirty="0">
                <a:solidFill>
                  <a:srgbClr val="FF0000"/>
                </a:solidFill>
                <a:cs typeface="+mj-cs"/>
              </a:rPr>
              <a:t>قسم البستنة وهندسة الحدائق</a:t>
            </a:r>
          </a:p>
          <a:p>
            <a:pPr algn="ctr" rtl="1"/>
            <a:r>
              <a:rPr lang="ar-IQ" sz="3200" dirty="0">
                <a:cs typeface="+mj-cs"/>
              </a:rPr>
              <a:t>كلية الزراعة</a:t>
            </a:r>
          </a:p>
          <a:p>
            <a:pPr algn="ctr" rtl="1"/>
            <a:r>
              <a:rPr lang="ar-IQ" sz="3200" dirty="0">
                <a:solidFill>
                  <a:srgbClr val="FF0000"/>
                </a:solidFill>
                <a:cs typeface="+mj-cs"/>
              </a:rPr>
              <a:t>جامعة البصرة</a:t>
            </a:r>
          </a:p>
          <a:p>
            <a:pPr algn="ctr" rtl="1"/>
            <a:r>
              <a:rPr lang="ar-IQ" sz="3200" dirty="0">
                <a:cs typeface="+mj-cs"/>
              </a:rPr>
              <a:t>البصرة</a:t>
            </a:r>
          </a:p>
          <a:p>
            <a:pPr algn="ctr" rtl="1"/>
            <a:r>
              <a:rPr lang="ar-IQ" sz="3200" dirty="0">
                <a:solidFill>
                  <a:srgbClr val="FF0000"/>
                </a:solidFill>
                <a:cs typeface="+mj-cs"/>
              </a:rPr>
              <a:t>العراق</a:t>
            </a:r>
          </a:p>
          <a:p>
            <a:pPr algn="ctr" rtl="1"/>
            <a:r>
              <a:rPr lang="en-US" sz="3200" dirty="0">
                <a:solidFill>
                  <a:srgbClr val="FF0000"/>
                </a:solidFill>
                <a:cs typeface="+mj-cs"/>
              </a:rPr>
              <a:t>2021 – 2020 </a:t>
            </a:r>
            <a:endParaRPr lang="ar-IQ" sz="3200" dirty="0">
              <a:solidFill>
                <a:srgbClr val="FF0000"/>
              </a:solidFill>
              <a:cs typeface="+mj-cs"/>
            </a:endParaRPr>
          </a:p>
          <a:p>
            <a:pPr algn="ctr"/>
            <a:r>
              <a:rPr lang="en-US" sz="3200" dirty="0">
                <a:cs typeface="+mj-cs"/>
              </a:rPr>
              <a:t>albayatyNawal@gmail.com</a:t>
            </a:r>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2500" y="673101"/>
            <a:ext cx="1079500" cy="1079500"/>
          </a:xfrm>
          <a:prstGeom prst="rect">
            <a:avLst/>
          </a:prstGeom>
          <a:noFill/>
          <a:ln>
            <a:noFill/>
          </a:ln>
        </p:spPr>
      </p:pic>
      <p:pic>
        <p:nvPicPr>
          <p:cNvPr id="4" name="صورة 1"/>
          <p:cNvPicPr/>
          <p:nvPr/>
        </p:nvPicPr>
        <p:blipFill>
          <a:blip r:embed="rId3" cstate="print">
            <a:extLst>
              <a:ext uri="{28A0092B-C50C-407E-A947-70E740481C1C}">
                <a14:useLocalDpi xmlns:a14="http://schemas.microsoft.com/office/drawing/2010/main" val="0"/>
              </a:ext>
            </a:extLst>
          </a:blip>
          <a:stretch>
            <a:fillRect/>
          </a:stretch>
        </p:blipFill>
        <p:spPr>
          <a:xfrm>
            <a:off x="4724400" y="903288"/>
            <a:ext cx="624205" cy="619125"/>
          </a:xfrm>
          <a:prstGeom prst="rect">
            <a:avLst/>
          </a:prstGeom>
        </p:spPr>
      </p:pic>
    </p:spTree>
    <p:extLst>
      <p:ext uri="{BB962C8B-B14F-4D97-AF65-F5344CB8AC3E}">
        <p14:creationId xmlns:p14="http://schemas.microsoft.com/office/powerpoint/2010/main" val="1058915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الخرشوف</a:t>
            </a:r>
            <a:endParaRPr lang="ar-IQ" sz="3200" b="1" dirty="0"/>
          </a:p>
        </p:txBody>
      </p:sp>
      <p:sp>
        <p:nvSpPr>
          <p:cNvPr id="3" name="Content Placeholder 2"/>
          <p:cNvSpPr>
            <a:spLocks noGrp="1"/>
          </p:cNvSpPr>
          <p:nvPr>
            <p:ph idx="1"/>
          </p:nvPr>
        </p:nvSpPr>
        <p:spPr/>
        <p:txBody>
          <a:bodyPr>
            <a:normAutofit/>
          </a:bodyPr>
          <a:lstStyle/>
          <a:p>
            <a:pPr marL="176213" indent="-176213" algn="just" rtl="1">
              <a:lnSpc>
                <a:spcPct val="150000"/>
              </a:lnSpc>
              <a:buFontTx/>
              <a:buChar char="-"/>
            </a:pPr>
            <a:r>
              <a:rPr lang="ar-IQ" sz="2400" b="1" dirty="0" smtClean="0">
                <a:cs typeface="+mj-cs"/>
              </a:rPr>
              <a:t>التكاثر</a:t>
            </a:r>
          </a:p>
          <a:p>
            <a:pPr marL="176213" indent="-176213" algn="just" rtl="1">
              <a:lnSpc>
                <a:spcPct val="150000"/>
              </a:lnSpc>
              <a:buFontTx/>
              <a:buChar char="-"/>
            </a:pPr>
            <a:r>
              <a:rPr lang="ar-IQ" sz="2400" b="1" dirty="0" smtClean="0">
                <a:cs typeface="+mj-cs"/>
              </a:rPr>
              <a:t>ثانيا : التكاثر بالخلفة </a:t>
            </a:r>
            <a:endParaRPr lang="ar-IQ" sz="2400" dirty="0">
              <a:cs typeface="+mj-cs"/>
            </a:endParaRPr>
          </a:p>
          <a:p>
            <a:pPr marL="176213" indent="-176213" algn="just" rtl="1">
              <a:lnSpc>
                <a:spcPct val="150000"/>
              </a:lnSpc>
              <a:buFontTx/>
              <a:buChar char="-"/>
            </a:pPr>
            <a:r>
              <a:rPr lang="ar-IQ" sz="2400" dirty="0" smtClean="0">
                <a:cs typeface="+mj-cs"/>
              </a:rPr>
              <a:t>في هذه الطريقة تنتخب الخلفة التي يبلغ طولها </a:t>
            </a:r>
            <a:r>
              <a:rPr lang="en-US" sz="2400" dirty="0" smtClean="0">
                <a:cs typeface="+mj-cs"/>
              </a:rPr>
              <a:t>5</a:t>
            </a:r>
            <a:r>
              <a:rPr lang="ar-IQ" sz="2400" dirty="0" smtClean="0">
                <a:cs typeface="+mj-cs"/>
              </a:rPr>
              <a:t> – </a:t>
            </a:r>
            <a:r>
              <a:rPr lang="en-US" sz="2400" dirty="0" smtClean="0">
                <a:cs typeface="+mj-cs"/>
              </a:rPr>
              <a:t>30</a:t>
            </a:r>
            <a:r>
              <a:rPr lang="ar-IQ" sz="2400" dirty="0" smtClean="0">
                <a:cs typeface="+mj-cs"/>
              </a:rPr>
              <a:t> سم </a:t>
            </a:r>
          </a:p>
          <a:p>
            <a:pPr marL="176213" indent="-176213" algn="just" rtl="1">
              <a:lnSpc>
                <a:spcPct val="150000"/>
              </a:lnSpc>
              <a:buFontTx/>
              <a:buChar char="-"/>
            </a:pPr>
            <a:r>
              <a:rPr lang="ar-IQ" sz="2400" dirty="0" smtClean="0">
                <a:cs typeface="+mj-cs"/>
              </a:rPr>
              <a:t>وتفصل عن النبات الام </a:t>
            </a:r>
          </a:p>
          <a:p>
            <a:pPr marL="176213" indent="-176213" algn="just" rtl="1">
              <a:lnSpc>
                <a:spcPct val="150000"/>
              </a:lnSpc>
              <a:buFontTx/>
              <a:buChar char="-"/>
            </a:pPr>
            <a:r>
              <a:rPr lang="ar-IQ" sz="2400" dirty="0" smtClean="0">
                <a:cs typeface="+mj-cs"/>
              </a:rPr>
              <a:t>ثم تقلم الاوراق وتزرع </a:t>
            </a:r>
          </a:p>
          <a:p>
            <a:pPr marL="176213" indent="-176213" algn="just" rtl="1">
              <a:lnSpc>
                <a:spcPct val="150000"/>
              </a:lnSpc>
              <a:buFontTx/>
              <a:buChar char="-"/>
            </a:pPr>
            <a:r>
              <a:rPr lang="ar-IQ" sz="2400" dirty="0" smtClean="0">
                <a:cs typeface="+mj-cs"/>
              </a:rPr>
              <a:t>وتفضل الزراعة بالخلفة على طريقة تجزئة الامهات </a:t>
            </a:r>
          </a:p>
          <a:p>
            <a:pPr marL="176213" indent="-176213" algn="just" rtl="1">
              <a:lnSpc>
                <a:spcPct val="150000"/>
              </a:lnSpc>
              <a:buFontTx/>
              <a:buChar char="-"/>
            </a:pPr>
            <a:r>
              <a:rPr lang="ar-IQ" sz="2400" dirty="0" smtClean="0">
                <a:cs typeface="+mj-cs"/>
              </a:rPr>
              <a:t>لان الخلفات المستعملة في الزراعة لا يموت منها سوى عدد قليل. </a:t>
            </a:r>
            <a:endParaRPr lang="en-US" sz="2400" dirty="0" smtClean="0">
              <a:cs typeface="+mj-cs"/>
            </a:endParaRPr>
          </a:p>
          <a:p>
            <a:pPr marL="176213" indent="-176213" algn="just" rtl="1">
              <a:lnSpc>
                <a:spcPct val="160000"/>
              </a:lnSpc>
              <a:buFontTx/>
              <a:buChar char="-"/>
            </a:pPr>
            <a:endParaRPr lang="ar-IQ" sz="2400" b="1" dirty="0" smtClean="0">
              <a:cs typeface="+mj-cs"/>
            </a:endParaRPr>
          </a:p>
        </p:txBody>
      </p:sp>
    </p:spTree>
    <p:extLst>
      <p:ext uri="{BB962C8B-B14F-4D97-AF65-F5344CB8AC3E}">
        <p14:creationId xmlns:p14="http://schemas.microsoft.com/office/powerpoint/2010/main" val="998051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الخرشوف</a:t>
            </a:r>
            <a:endParaRPr lang="ar-IQ" sz="3200" b="1" dirty="0"/>
          </a:p>
        </p:txBody>
      </p:sp>
      <p:sp>
        <p:nvSpPr>
          <p:cNvPr id="3" name="Content Placeholder 2"/>
          <p:cNvSpPr>
            <a:spLocks noGrp="1"/>
          </p:cNvSpPr>
          <p:nvPr>
            <p:ph idx="1"/>
          </p:nvPr>
        </p:nvSpPr>
        <p:spPr/>
        <p:txBody>
          <a:bodyPr>
            <a:normAutofit fontScale="85000" lnSpcReduction="20000"/>
          </a:bodyPr>
          <a:lstStyle/>
          <a:p>
            <a:pPr marL="176213" indent="-176213" algn="just" rtl="1">
              <a:lnSpc>
                <a:spcPct val="150000"/>
              </a:lnSpc>
              <a:buFontTx/>
              <a:buChar char="-"/>
            </a:pPr>
            <a:r>
              <a:rPr lang="ar-IQ" sz="2400" b="1" dirty="0" smtClean="0">
                <a:cs typeface="+mj-cs"/>
              </a:rPr>
              <a:t>التكاثر</a:t>
            </a:r>
          </a:p>
          <a:p>
            <a:pPr marL="176213" indent="-176213" algn="just" rtl="1">
              <a:lnSpc>
                <a:spcPct val="150000"/>
              </a:lnSpc>
              <a:buFontTx/>
              <a:buChar char="-"/>
            </a:pPr>
            <a:r>
              <a:rPr lang="ar-IQ" sz="2400" b="1" dirty="0" smtClean="0">
                <a:cs typeface="+mj-cs"/>
              </a:rPr>
              <a:t>ثالثا </a:t>
            </a:r>
            <a:r>
              <a:rPr lang="ar-IQ" sz="2400" b="1" dirty="0">
                <a:cs typeface="+mj-cs"/>
              </a:rPr>
              <a:t>: التكاثر بالبذور </a:t>
            </a:r>
            <a:endParaRPr lang="ar-IQ" sz="2400" dirty="0">
              <a:cs typeface="+mj-cs"/>
            </a:endParaRPr>
          </a:p>
          <a:p>
            <a:pPr marL="176213" indent="-176213" algn="just" rtl="1">
              <a:lnSpc>
                <a:spcPct val="170000"/>
              </a:lnSpc>
              <a:buFontTx/>
              <a:buChar char="-"/>
            </a:pPr>
            <a:r>
              <a:rPr lang="ar-IQ" sz="2400" dirty="0" smtClean="0">
                <a:cs typeface="+mj-cs"/>
              </a:rPr>
              <a:t> </a:t>
            </a:r>
            <a:r>
              <a:rPr lang="ar-IQ" sz="2400" dirty="0">
                <a:cs typeface="+mj-cs"/>
              </a:rPr>
              <a:t>تتبع في محطات البحوث الزراعية لانتاج اصناف جديدة اذ ان النباتات الناتجة عن البذور تكون مغايرة للاصل الذي انحدرت عنه</a:t>
            </a:r>
            <a:r>
              <a:rPr lang="ar-IQ" sz="2400" dirty="0" smtClean="0">
                <a:cs typeface="+mj-cs"/>
              </a:rPr>
              <a:t>،</a:t>
            </a:r>
          </a:p>
          <a:p>
            <a:pPr marL="176213" indent="-176213" algn="just" rtl="1">
              <a:lnSpc>
                <a:spcPct val="170000"/>
              </a:lnSpc>
              <a:buFontTx/>
              <a:buChar char="-"/>
            </a:pPr>
            <a:r>
              <a:rPr lang="ar-IQ" sz="2400" dirty="0" smtClean="0">
                <a:cs typeface="+mj-cs"/>
              </a:rPr>
              <a:t> </a:t>
            </a:r>
            <a:r>
              <a:rPr lang="ar-IQ" sz="2400" dirty="0">
                <a:cs typeface="+mj-cs"/>
              </a:rPr>
              <a:t>وتتلخص بزراعة البذور في اصص صغيرة </a:t>
            </a:r>
            <a:endParaRPr lang="ar-IQ" sz="2400" dirty="0" smtClean="0">
              <a:cs typeface="+mj-cs"/>
            </a:endParaRPr>
          </a:p>
          <a:p>
            <a:pPr marL="176213" indent="-176213" algn="just" rtl="1">
              <a:lnSpc>
                <a:spcPct val="170000"/>
              </a:lnSpc>
              <a:buFontTx/>
              <a:buChar char="-"/>
            </a:pPr>
            <a:r>
              <a:rPr lang="ar-IQ" sz="2400" dirty="0" smtClean="0">
                <a:cs typeface="+mj-cs"/>
              </a:rPr>
              <a:t>ثم </a:t>
            </a:r>
            <a:r>
              <a:rPr lang="ar-IQ" sz="2400" dirty="0">
                <a:cs typeface="+mj-cs"/>
              </a:rPr>
              <a:t>تنقل الى المشتل لزراعتها على خطوط عرضها </a:t>
            </a:r>
            <a:r>
              <a:rPr lang="en-US" sz="2400" dirty="0">
                <a:cs typeface="+mj-cs"/>
              </a:rPr>
              <a:t>60</a:t>
            </a:r>
            <a:r>
              <a:rPr lang="ar-IQ" sz="2400" dirty="0">
                <a:cs typeface="+mj-cs"/>
              </a:rPr>
              <a:t> – </a:t>
            </a:r>
            <a:r>
              <a:rPr lang="en-US" sz="2400" dirty="0">
                <a:cs typeface="+mj-cs"/>
              </a:rPr>
              <a:t>70</a:t>
            </a:r>
            <a:r>
              <a:rPr lang="ar-IQ" sz="2400" dirty="0">
                <a:cs typeface="+mj-cs"/>
              </a:rPr>
              <a:t>سم والمسافة بين نبات واخر </a:t>
            </a:r>
            <a:r>
              <a:rPr lang="en-US" sz="2400" dirty="0">
                <a:cs typeface="+mj-cs"/>
              </a:rPr>
              <a:t>50</a:t>
            </a:r>
            <a:r>
              <a:rPr lang="ar-IQ" sz="2400" dirty="0">
                <a:cs typeface="+mj-cs"/>
              </a:rPr>
              <a:t> سم </a:t>
            </a:r>
            <a:endParaRPr lang="ar-IQ" sz="2400" dirty="0" smtClean="0">
              <a:cs typeface="+mj-cs"/>
            </a:endParaRPr>
          </a:p>
          <a:p>
            <a:pPr marL="176213" indent="-176213" algn="just" rtl="1">
              <a:lnSpc>
                <a:spcPct val="170000"/>
              </a:lnSpc>
              <a:buFontTx/>
              <a:buChar char="-"/>
            </a:pPr>
            <a:r>
              <a:rPr lang="ar-IQ" sz="2400" dirty="0" smtClean="0">
                <a:cs typeface="+mj-cs"/>
              </a:rPr>
              <a:t>وتبقى </a:t>
            </a:r>
            <a:r>
              <a:rPr lang="ar-IQ" sz="2400" dirty="0">
                <a:cs typeface="+mj-cs"/>
              </a:rPr>
              <a:t>النباتات في المشتل حتى تزهر في السنة الثانية </a:t>
            </a:r>
            <a:endParaRPr lang="ar-IQ" sz="2400" dirty="0" smtClean="0">
              <a:cs typeface="+mj-cs"/>
            </a:endParaRPr>
          </a:p>
          <a:p>
            <a:pPr marL="176213" indent="-176213" algn="just" rtl="1">
              <a:lnSpc>
                <a:spcPct val="170000"/>
              </a:lnSpc>
              <a:buFontTx/>
              <a:buChar char="-"/>
            </a:pPr>
            <a:r>
              <a:rPr lang="ar-IQ" sz="2400" dirty="0" smtClean="0">
                <a:cs typeface="+mj-cs"/>
              </a:rPr>
              <a:t>وعندئذ </a:t>
            </a:r>
            <a:r>
              <a:rPr lang="ar-IQ" sz="2400" dirty="0">
                <a:cs typeface="+mj-cs"/>
              </a:rPr>
              <a:t>تجري عملية الانتخاب وفقا للصفات الثمرية الممتازة </a:t>
            </a:r>
            <a:endParaRPr lang="ar-IQ" sz="2400" dirty="0" smtClean="0">
              <a:cs typeface="+mj-cs"/>
            </a:endParaRPr>
          </a:p>
          <a:p>
            <a:pPr marL="176213" indent="-176213" algn="just" rtl="1">
              <a:lnSpc>
                <a:spcPct val="170000"/>
              </a:lnSpc>
              <a:buFontTx/>
              <a:buChar char="-"/>
            </a:pPr>
            <a:r>
              <a:rPr lang="ar-IQ" sz="2400" dirty="0" smtClean="0">
                <a:cs typeface="+mj-cs"/>
              </a:rPr>
              <a:t>ثم </a:t>
            </a:r>
            <a:r>
              <a:rPr lang="ar-IQ" sz="2400" dirty="0">
                <a:cs typeface="+mj-cs"/>
              </a:rPr>
              <a:t>تفصل الخلفة عن النباتات المرغوبة المنتجة وتزرع في الحقل لمسافات واسعة</a:t>
            </a:r>
            <a:r>
              <a:rPr lang="ar-IQ" sz="2400" dirty="0" smtClean="0">
                <a:cs typeface="+mj-cs"/>
              </a:rPr>
              <a:t>............ يتبع</a:t>
            </a:r>
            <a:endParaRPr lang="en-US" sz="2400" dirty="0">
              <a:cs typeface="+mj-cs"/>
            </a:endParaRPr>
          </a:p>
          <a:p>
            <a:pPr marL="176213" indent="-176213" algn="just" rtl="1">
              <a:lnSpc>
                <a:spcPct val="150000"/>
              </a:lnSpc>
              <a:buFontTx/>
              <a:buChar char="-"/>
            </a:pPr>
            <a:endParaRPr lang="ar-IQ" sz="2400" b="1" dirty="0" smtClean="0">
              <a:cs typeface="+mj-cs"/>
            </a:endParaRPr>
          </a:p>
          <a:p>
            <a:pPr marL="176213" indent="-176213" algn="just" rtl="1">
              <a:lnSpc>
                <a:spcPct val="160000"/>
              </a:lnSpc>
              <a:buFontTx/>
              <a:buChar char="-"/>
            </a:pPr>
            <a:endParaRPr lang="ar-IQ" sz="2400" b="1" dirty="0" smtClean="0">
              <a:cs typeface="+mj-cs"/>
            </a:endParaRPr>
          </a:p>
        </p:txBody>
      </p:sp>
    </p:spTree>
    <p:extLst>
      <p:ext uri="{BB962C8B-B14F-4D97-AF65-F5344CB8AC3E}">
        <p14:creationId xmlns:p14="http://schemas.microsoft.com/office/powerpoint/2010/main" val="12310175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الخرشوف</a:t>
            </a:r>
            <a:endParaRPr lang="ar-IQ" sz="3200" b="1" dirty="0"/>
          </a:p>
        </p:txBody>
      </p:sp>
      <p:sp>
        <p:nvSpPr>
          <p:cNvPr id="3" name="Content Placeholder 2"/>
          <p:cNvSpPr>
            <a:spLocks noGrp="1"/>
          </p:cNvSpPr>
          <p:nvPr>
            <p:ph idx="1"/>
          </p:nvPr>
        </p:nvSpPr>
        <p:spPr/>
        <p:txBody>
          <a:bodyPr>
            <a:normAutofit fontScale="92500"/>
          </a:bodyPr>
          <a:lstStyle/>
          <a:p>
            <a:pPr marL="176213" indent="-176213" algn="just" rtl="1">
              <a:lnSpc>
                <a:spcPct val="150000"/>
              </a:lnSpc>
              <a:buFontTx/>
              <a:buChar char="-"/>
            </a:pPr>
            <a:r>
              <a:rPr lang="ar-IQ" sz="2400" b="1" dirty="0" smtClean="0">
                <a:cs typeface="+mj-cs"/>
              </a:rPr>
              <a:t>تجهيز التقاوي</a:t>
            </a:r>
          </a:p>
          <a:p>
            <a:pPr marL="176213" indent="-176213" algn="just" rtl="1">
              <a:lnSpc>
                <a:spcPct val="150000"/>
              </a:lnSpc>
              <a:buFontTx/>
              <a:buChar char="-"/>
            </a:pPr>
            <a:r>
              <a:rPr lang="ar-IQ" sz="2400" dirty="0" smtClean="0">
                <a:cs typeface="+mj-cs"/>
              </a:rPr>
              <a:t>تترك </a:t>
            </a:r>
            <a:r>
              <a:rPr lang="ar-IQ" sz="2400" dirty="0">
                <a:cs typeface="+mj-cs"/>
              </a:rPr>
              <a:t>النباتات القديمة بعد انتهاء المحصول لاستعمالها في الزراعة الجديدة، </a:t>
            </a:r>
            <a:endParaRPr lang="ar-IQ" sz="2400" dirty="0" smtClean="0">
              <a:cs typeface="+mj-cs"/>
            </a:endParaRPr>
          </a:p>
          <a:p>
            <a:pPr marL="176213" indent="-176213" algn="just" rtl="1">
              <a:lnSpc>
                <a:spcPct val="150000"/>
              </a:lnSpc>
              <a:buFontTx/>
              <a:buChar char="-"/>
            </a:pPr>
            <a:r>
              <a:rPr lang="ar-IQ" sz="2400" dirty="0" smtClean="0">
                <a:cs typeface="+mj-cs"/>
              </a:rPr>
              <a:t>ويمنع </a:t>
            </a:r>
            <a:r>
              <a:rPr lang="ar-IQ" sz="2400" dirty="0">
                <a:cs typeface="+mj-cs"/>
              </a:rPr>
              <a:t>الري عنها عند اصفرار النمو الخضري، </a:t>
            </a:r>
            <a:endParaRPr lang="ar-IQ" sz="2400" dirty="0" smtClean="0">
              <a:cs typeface="+mj-cs"/>
            </a:endParaRPr>
          </a:p>
          <a:p>
            <a:pPr marL="176213" indent="-176213" algn="just" rtl="1">
              <a:lnSpc>
                <a:spcPct val="150000"/>
              </a:lnSpc>
              <a:buFontTx/>
              <a:buChar char="-"/>
            </a:pPr>
            <a:r>
              <a:rPr lang="ar-IQ" sz="2400" dirty="0" smtClean="0">
                <a:cs typeface="+mj-cs"/>
              </a:rPr>
              <a:t>تقرط </a:t>
            </a:r>
            <a:r>
              <a:rPr lang="ar-IQ" sz="2400" dirty="0">
                <a:cs typeface="+mj-cs"/>
              </a:rPr>
              <a:t>النموات الخضرية بعد جفافها وتحرق في الحقل، </a:t>
            </a:r>
            <a:endParaRPr lang="ar-IQ" sz="2400" dirty="0" smtClean="0">
              <a:cs typeface="+mj-cs"/>
            </a:endParaRPr>
          </a:p>
          <a:p>
            <a:pPr marL="176213" indent="-176213" algn="just" rtl="1">
              <a:lnSpc>
                <a:spcPct val="150000"/>
              </a:lnSpc>
              <a:buFontTx/>
              <a:buChar char="-"/>
            </a:pPr>
            <a:r>
              <a:rPr lang="ar-IQ" sz="2400" dirty="0" smtClean="0">
                <a:cs typeface="+mj-cs"/>
              </a:rPr>
              <a:t>تقطع </a:t>
            </a:r>
            <a:r>
              <a:rPr lang="ar-IQ" sz="2400" dirty="0">
                <a:cs typeface="+mj-cs"/>
              </a:rPr>
              <a:t>النباتات من التربة عند حلول موعد الزراعة، </a:t>
            </a:r>
            <a:endParaRPr lang="ar-IQ" sz="2400" dirty="0" smtClean="0">
              <a:cs typeface="+mj-cs"/>
            </a:endParaRPr>
          </a:p>
          <a:p>
            <a:pPr marL="176213" indent="-176213" algn="just" rtl="1">
              <a:lnSpc>
                <a:spcPct val="150000"/>
              </a:lnSpc>
              <a:buFontTx/>
              <a:buChar char="-"/>
            </a:pPr>
            <a:r>
              <a:rPr lang="ar-IQ" sz="2400" dirty="0" smtClean="0">
                <a:cs typeface="+mj-cs"/>
              </a:rPr>
              <a:t>تفصل </a:t>
            </a:r>
            <a:r>
              <a:rPr lang="ar-IQ" sz="2400" dirty="0">
                <a:cs typeface="+mj-cs"/>
              </a:rPr>
              <a:t>الفسائل الكبيرة من السيقان لاستخدامها في الزراعة</a:t>
            </a:r>
            <a:r>
              <a:rPr lang="ar-IQ" sz="2400" dirty="0" smtClean="0">
                <a:cs typeface="+mj-cs"/>
              </a:rPr>
              <a:t>،</a:t>
            </a:r>
          </a:p>
          <a:p>
            <a:pPr marL="176213" indent="-176213" algn="just" rtl="1">
              <a:lnSpc>
                <a:spcPct val="150000"/>
              </a:lnSpc>
              <a:buFontTx/>
              <a:buChar char="-"/>
            </a:pPr>
            <a:r>
              <a:rPr lang="ar-IQ" sz="2400" dirty="0" smtClean="0">
                <a:cs typeface="+mj-cs"/>
              </a:rPr>
              <a:t> </a:t>
            </a:r>
            <a:r>
              <a:rPr lang="ar-IQ" sz="2400" dirty="0">
                <a:cs typeface="+mj-cs"/>
              </a:rPr>
              <a:t>بينما تجزا الساق الاصلية طوليا الى </a:t>
            </a:r>
            <a:r>
              <a:rPr lang="en-US" sz="2400" dirty="0">
                <a:cs typeface="+mj-cs"/>
              </a:rPr>
              <a:t>2</a:t>
            </a:r>
            <a:r>
              <a:rPr lang="ar-IQ" sz="2400" dirty="0">
                <a:cs typeface="+mj-cs"/>
              </a:rPr>
              <a:t> – </a:t>
            </a:r>
            <a:r>
              <a:rPr lang="en-US" sz="2400" dirty="0" smtClean="0">
                <a:cs typeface="+mj-cs"/>
              </a:rPr>
              <a:t> 4 </a:t>
            </a:r>
            <a:r>
              <a:rPr lang="ar-IQ" sz="2400" dirty="0">
                <a:cs typeface="+mj-cs"/>
              </a:rPr>
              <a:t>اجزاء ذات احجام مناسبة بحيث يحتوي كل جزء على بعض البراعم الجيدة. </a:t>
            </a:r>
            <a:r>
              <a:rPr lang="ar-IQ" sz="2400" dirty="0"/>
              <a:t>.......................... يتبع </a:t>
            </a:r>
            <a:endParaRPr lang="ar-IQ" sz="2400" dirty="0">
              <a:cs typeface="+mj-cs"/>
            </a:endParaRPr>
          </a:p>
          <a:p>
            <a:pPr marL="176213" indent="-176213" algn="just" rtl="1">
              <a:lnSpc>
                <a:spcPct val="150000"/>
              </a:lnSpc>
              <a:buFontTx/>
              <a:buChar char="-"/>
            </a:pPr>
            <a:endParaRPr lang="ar-IQ" sz="2400" b="1" dirty="0" smtClean="0">
              <a:cs typeface="+mj-cs"/>
            </a:endParaRPr>
          </a:p>
          <a:p>
            <a:pPr marL="176213" indent="-176213" algn="just" rtl="1">
              <a:lnSpc>
                <a:spcPct val="160000"/>
              </a:lnSpc>
              <a:buFontTx/>
              <a:buChar char="-"/>
            </a:pPr>
            <a:endParaRPr lang="ar-IQ" sz="2400" b="1" dirty="0" smtClean="0">
              <a:cs typeface="+mj-cs"/>
            </a:endParaRPr>
          </a:p>
        </p:txBody>
      </p:sp>
    </p:spTree>
    <p:extLst>
      <p:ext uri="{BB962C8B-B14F-4D97-AF65-F5344CB8AC3E}">
        <p14:creationId xmlns:p14="http://schemas.microsoft.com/office/powerpoint/2010/main" val="4047253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الخرشوف</a:t>
            </a:r>
            <a:endParaRPr lang="ar-IQ" sz="3200" b="1" dirty="0"/>
          </a:p>
        </p:txBody>
      </p:sp>
      <p:sp>
        <p:nvSpPr>
          <p:cNvPr id="3" name="Content Placeholder 2"/>
          <p:cNvSpPr>
            <a:spLocks noGrp="1"/>
          </p:cNvSpPr>
          <p:nvPr>
            <p:ph idx="1"/>
          </p:nvPr>
        </p:nvSpPr>
        <p:spPr/>
        <p:txBody>
          <a:bodyPr>
            <a:normAutofit/>
          </a:bodyPr>
          <a:lstStyle/>
          <a:p>
            <a:pPr marL="176213" indent="-176213" algn="just" rtl="1">
              <a:lnSpc>
                <a:spcPct val="150000"/>
              </a:lnSpc>
              <a:buFontTx/>
              <a:buChar char="-"/>
            </a:pPr>
            <a:r>
              <a:rPr lang="ar-IQ" sz="2400" b="1" dirty="0" smtClean="0">
                <a:cs typeface="+mj-cs"/>
              </a:rPr>
              <a:t>موعد الزراعة</a:t>
            </a:r>
          </a:p>
          <a:p>
            <a:pPr marL="176213" indent="-176213" algn="just" rtl="1">
              <a:lnSpc>
                <a:spcPct val="150000"/>
              </a:lnSpc>
              <a:buFontTx/>
              <a:buChar char="-"/>
            </a:pPr>
            <a:r>
              <a:rPr lang="ar-IQ" sz="2400" dirty="0">
                <a:cs typeface="+mj-cs"/>
              </a:rPr>
              <a:t> يزرع الخرشوف في الخريف او بداية الربيع ويفضل زراعته بالربيع, </a:t>
            </a:r>
            <a:endParaRPr lang="ar-IQ" sz="2400" dirty="0" smtClean="0">
              <a:cs typeface="+mj-cs"/>
            </a:endParaRPr>
          </a:p>
          <a:p>
            <a:pPr marL="176213" indent="-176213" algn="just" rtl="1">
              <a:lnSpc>
                <a:spcPct val="150000"/>
              </a:lnSpc>
              <a:buFontTx/>
              <a:buChar char="-"/>
            </a:pPr>
            <a:r>
              <a:rPr lang="ar-IQ" sz="2400" dirty="0" smtClean="0">
                <a:cs typeface="+mj-cs"/>
              </a:rPr>
              <a:t>يتوقف </a:t>
            </a:r>
            <a:r>
              <a:rPr lang="ar-IQ" sz="2400" dirty="0">
                <a:cs typeface="+mj-cs"/>
              </a:rPr>
              <a:t>موعد الزراعة المناسب على نوع التربة والظروف الجوية </a:t>
            </a:r>
            <a:endParaRPr lang="ar-IQ" sz="2400" dirty="0" smtClean="0">
              <a:cs typeface="+mj-cs"/>
            </a:endParaRPr>
          </a:p>
          <a:p>
            <a:pPr marL="176213" indent="-176213" algn="just" rtl="1">
              <a:lnSpc>
                <a:spcPct val="150000"/>
              </a:lnSpc>
              <a:buFontTx/>
              <a:buChar char="-"/>
            </a:pPr>
            <a:r>
              <a:rPr lang="ar-IQ" sz="2400" dirty="0" smtClean="0">
                <a:cs typeface="+mj-cs"/>
              </a:rPr>
              <a:t>وتؤدي </a:t>
            </a:r>
            <a:r>
              <a:rPr lang="ar-IQ" sz="2400" dirty="0">
                <a:cs typeface="+mj-cs"/>
              </a:rPr>
              <a:t>الزراعة المتاخرة الى فشل نسبة كبيرة من النباتات لاشتداد الحرارة </a:t>
            </a:r>
            <a:endParaRPr lang="ar-IQ" sz="2400" dirty="0" smtClean="0">
              <a:cs typeface="+mj-cs"/>
            </a:endParaRPr>
          </a:p>
          <a:p>
            <a:pPr marL="176213" indent="-176213" algn="just" rtl="1">
              <a:lnSpc>
                <a:spcPct val="150000"/>
              </a:lnSpc>
              <a:buFontTx/>
              <a:buChar char="-"/>
            </a:pPr>
            <a:r>
              <a:rPr lang="ar-IQ" sz="2400" dirty="0" smtClean="0">
                <a:cs typeface="+mj-cs"/>
              </a:rPr>
              <a:t>كما </a:t>
            </a:r>
            <a:r>
              <a:rPr lang="ar-IQ" sz="2400" dirty="0">
                <a:cs typeface="+mj-cs"/>
              </a:rPr>
              <a:t>يؤخذ عليها تاخير المحصول وقلته</a:t>
            </a:r>
            <a:r>
              <a:rPr lang="ar-IQ" sz="2400" dirty="0" smtClean="0">
                <a:cs typeface="+mj-cs"/>
              </a:rPr>
              <a:t>..................... يتبع</a:t>
            </a:r>
            <a:endParaRPr lang="ar-IQ" sz="2400" b="1" dirty="0" smtClean="0">
              <a:cs typeface="+mj-cs"/>
            </a:endParaRPr>
          </a:p>
          <a:p>
            <a:pPr marL="176213" indent="-176213" algn="just" rtl="1">
              <a:lnSpc>
                <a:spcPct val="160000"/>
              </a:lnSpc>
              <a:buFontTx/>
              <a:buChar char="-"/>
            </a:pPr>
            <a:endParaRPr lang="ar-IQ" sz="2400" b="1" dirty="0" smtClean="0">
              <a:cs typeface="+mj-cs"/>
            </a:endParaRPr>
          </a:p>
        </p:txBody>
      </p:sp>
    </p:spTree>
    <p:extLst>
      <p:ext uri="{BB962C8B-B14F-4D97-AF65-F5344CB8AC3E}">
        <p14:creationId xmlns:p14="http://schemas.microsoft.com/office/powerpoint/2010/main" val="1635361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الخرشوف</a:t>
            </a:r>
            <a:endParaRPr lang="ar-IQ" sz="3200" b="1" dirty="0"/>
          </a:p>
        </p:txBody>
      </p:sp>
      <p:sp>
        <p:nvSpPr>
          <p:cNvPr id="3" name="Content Placeholder 2"/>
          <p:cNvSpPr>
            <a:spLocks noGrp="1"/>
          </p:cNvSpPr>
          <p:nvPr>
            <p:ph idx="1"/>
          </p:nvPr>
        </p:nvSpPr>
        <p:spPr/>
        <p:txBody>
          <a:bodyPr>
            <a:normAutofit/>
          </a:bodyPr>
          <a:lstStyle/>
          <a:p>
            <a:pPr algn="just" rtl="1">
              <a:buFontTx/>
              <a:buChar char="-"/>
            </a:pPr>
            <a:r>
              <a:rPr lang="ar-IQ" sz="2400" b="1" dirty="0" smtClean="0"/>
              <a:t>اعداد </a:t>
            </a:r>
            <a:r>
              <a:rPr lang="ar-IQ" sz="2400" b="1" dirty="0"/>
              <a:t>الارض للزراعة وعمليات الخدمة الزراعية </a:t>
            </a:r>
            <a:r>
              <a:rPr lang="ar-IQ" sz="2400" b="1" dirty="0" smtClean="0"/>
              <a:t>والحاصل</a:t>
            </a:r>
          </a:p>
          <a:p>
            <a:pPr algn="just" rtl="1">
              <a:buFontTx/>
              <a:buChar char="-"/>
            </a:pPr>
            <a:r>
              <a:rPr lang="ar-IQ" sz="2400" dirty="0">
                <a:cs typeface="+mj-cs"/>
              </a:rPr>
              <a:t>تحرث الارض مرتين ويضاف السماد الحيواني قبل الحرثة الاخيرة</a:t>
            </a:r>
            <a:r>
              <a:rPr lang="ar-IQ" sz="2400" dirty="0" smtClean="0">
                <a:cs typeface="+mj-cs"/>
              </a:rPr>
              <a:t>، </a:t>
            </a:r>
            <a:r>
              <a:rPr lang="ar-IQ" sz="2400" dirty="0">
                <a:cs typeface="+mj-cs"/>
              </a:rPr>
              <a:t>ثم تخطط وتقسم</a:t>
            </a:r>
            <a:r>
              <a:rPr lang="ar-IQ" sz="2400" dirty="0" smtClean="0">
                <a:cs typeface="+mj-cs"/>
              </a:rPr>
              <a:t>،</a:t>
            </a:r>
          </a:p>
          <a:p>
            <a:pPr algn="just" rtl="1">
              <a:buFontTx/>
              <a:buChar char="-"/>
            </a:pPr>
            <a:r>
              <a:rPr lang="ar-IQ" sz="2400" dirty="0" smtClean="0">
                <a:cs typeface="+mj-cs"/>
              </a:rPr>
              <a:t> </a:t>
            </a:r>
            <a:r>
              <a:rPr lang="ar-IQ" sz="2400" dirty="0">
                <a:cs typeface="+mj-cs"/>
              </a:rPr>
              <a:t>تتوقف مسافة الزراعة على الصنف وخصوبة التربة، تزرع النباتات على ابعاد </a:t>
            </a:r>
            <a:r>
              <a:rPr lang="en-US" sz="2400" dirty="0">
                <a:cs typeface="+mj-cs"/>
              </a:rPr>
              <a:t>80</a:t>
            </a:r>
            <a:r>
              <a:rPr lang="ar-IQ" sz="2400" dirty="0">
                <a:cs typeface="+mj-cs"/>
              </a:rPr>
              <a:t> – </a:t>
            </a:r>
            <a:r>
              <a:rPr lang="en-US" sz="2400" dirty="0">
                <a:cs typeface="+mj-cs"/>
              </a:rPr>
              <a:t>100</a:t>
            </a:r>
            <a:r>
              <a:rPr lang="ar-IQ" sz="2400" dirty="0">
                <a:cs typeface="+mj-cs"/>
              </a:rPr>
              <a:t> سم من بعضها، </a:t>
            </a:r>
            <a:endParaRPr lang="ar-IQ" sz="2400" dirty="0" smtClean="0">
              <a:cs typeface="+mj-cs"/>
            </a:endParaRPr>
          </a:p>
          <a:p>
            <a:pPr algn="just" rtl="1">
              <a:buFontTx/>
              <a:buChar char="-"/>
            </a:pPr>
            <a:r>
              <a:rPr lang="ar-IQ" sz="2400" dirty="0" smtClean="0">
                <a:cs typeface="+mj-cs"/>
              </a:rPr>
              <a:t>وتزرع </a:t>
            </a:r>
            <a:r>
              <a:rPr lang="ar-IQ" sz="2400" dirty="0">
                <a:cs typeface="+mj-cs"/>
              </a:rPr>
              <a:t>السيقان مجزاة في الحفرة ويجب ان يكون الجزء العلوي من قطعة التقاوي ظاهرا فوق سطح التربة</a:t>
            </a:r>
            <a:r>
              <a:rPr lang="ar-IQ" sz="2400" dirty="0" smtClean="0">
                <a:cs typeface="+mj-cs"/>
              </a:rPr>
              <a:t>،</a:t>
            </a:r>
          </a:p>
          <a:p>
            <a:pPr algn="just" rtl="1">
              <a:buFontTx/>
              <a:buChar char="-"/>
            </a:pPr>
            <a:r>
              <a:rPr lang="ar-IQ" sz="2400" dirty="0" smtClean="0">
                <a:cs typeface="+mj-cs"/>
              </a:rPr>
              <a:t> </a:t>
            </a:r>
            <a:r>
              <a:rPr lang="ar-IQ" sz="2400" dirty="0">
                <a:cs typeface="+mj-cs"/>
              </a:rPr>
              <a:t>ويجب تغطية التقاوي ثم وريها خفيفا. </a:t>
            </a:r>
            <a:endParaRPr lang="en-US" sz="2400" dirty="0">
              <a:cs typeface="+mj-cs"/>
            </a:endParaRPr>
          </a:p>
          <a:p>
            <a:pPr marL="0" indent="0" algn="just" rtl="1">
              <a:lnSpc>
                <a:spcPct val="160000"/>
              </a:lnSpc>
              <a:buNone/>
            </a:pPr>
            <a:endParaRPr lang="ar-IQ" sz="2400" b="1" dirty="0" smtClean="0">
              <a:cs typeface="+mj-cs"/>
            </a:endParaRPr>
          </a:p>
        </p:txBody>
      </p:sp>
    </p:spTree>
    <p:extLst>
      <p:ext uri="{BB962C8B-B14F-4D97-AF65-F5344CB8AC3E}">
        <p14:creationId xmlns:p14="http://schemas.microsoft.com/office/powerpoint/2010/main" val="2035283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الخرشوف</a:t>
            </a:r>
            <a:endParaRPr lang="ar-IQ" sz="3200" b="1" dirty="0"/>
          </a:p>
        </p:txBody>
      </p:sp>
      <p:sp>
        <p:nvSpPr>
          <p:cNvPr id="3" name="Content Placeholder 2"/>
          <p:cNvSpPr>
            <a:spLocks noGrp="1"/>
          </p:cNvSpPr>
          <p:nvPr>
            <p:ph idx="1"/>
          </p:nvPr>
        </p:nvSpPr>
        <p:spPr/>
        <p:txBody>
          <a:bodyPr>
            <a:normAutofit/>
          </a:bodyPr>
          <a:lstStyle/>
          <a:p>
            <a:pPr algn="just" rtl="1">
              <a:buFontTx/>
              <a:buChar char="-"/>
            </a:pPr>
            <a:r>
              <a:rPr lang="ar-IQ" sz="2400" b="1" dirty="0" smtClean="0"/>
              <a:t>اعداد </a:t>
            </a:r>
            <a:r>
              <a:rPr lang="ar-IQ" sz="2400" b="1" dirty="0"/>
              <a:t>الارض للزراعة وعمليات الخدمة الزراعية </a:t>
            </a:r>
            <a:r>
              <a:rPr lang="ar-IQ" sz="2400" b="1" dirty="0" smtClean="0"/>
              <a:t>والحاصل</a:t>
            </a:r>
          </a:p>
          <a:p>
            <a:pPr algn="just" rtl="1">
              <a:buFontTx/>
              <a:buChar char="-"/>
            </a:pPr>
            <a:r>
              <a:rPr lang="ar-IQ" sz="2400" dirty="0" smtClean="0">
                <a:cs typeface="+mj-cs"/>
              </a:rPr>
              <a:t>في </a:t>
            </a:r>
            <a:r>
              <a:rPr lang="ar-IQ" sz="2400" dirty="0">
                <a:cs typeface="+mj-cs"/>
              </a:rPr>
              <a:t>حالة زراعة الفسائل تزرع فسيلة أو اكثر في الحفرة الواحدة، </a:t>
            </a:r>
            <a:endParaRPr lang="ar-IQ" sz="2400" dirty="0" smtClean="0">
              <a:cs typeface="+mj-cs"/>
            </a:endParaRPr>
          </a:p>
          <a:p>
            <a:pPr algn="just" rtl="1">
              <a:buFontTx/>
              <a:buChar char="-"/>
            </a:pPr>
            <a:r>
              <a:rPr lang="ar-IQ" sz="2400" dirty="0" smtClean="0">
                <a:cs typeface="+mj-cs"/>
              </a:rPr>
              <a:t>ينظم </a:t>
            </a:r>
            <a:r>
              <a:rPr lang="ar-IQ" sz="2400" dirty="0">
                <a:cs typeface="+mj-cs"/>
              </a:rPr>
              <a:t>الري حسب حالة الجو ونوع التربة ونمو النبات </a:t>
            </a:r>
            <a:endParaRPr lang="ar-IQ" sz="2400" dirty="0" smtClean="0">
              <a:cs typeface="+mj-cs"/>
            </a:endParaRPr>
          </a:p>
          <a:p>
            <a:pPr algn="just" rtl="1">
              <a:buFontTx/>
              <a:buChar char="-"/>
            </a:pPr>
            <a:r>
              <a:rPr lang="ar-IQ" sz="2400" dirty="0" smtClean="0">
                <a:cs typeface="+mj-cs"/>
              </a:rPr>
              <a:t>ويجب </a:t>
            </a:r>
            <a:r>
              <a:rPr lang="ar-IQ" sz="2400" dirty="0">
                <a:cs typeface="+mj-cs"/>
              </a:rPr>
              <a:t>ان يكون خفيفا في البداية وعلى فترات متباعدة لتجنب تعفن التقاوي</a:t>
            </a:r>
            <a:r>
              <a:rPr lang="ar-IQ" sz="2400" dirty="0"/>
              <a:t>.</a:t>
            </a:r>
            <a:endParaRPr lang="en-US" sz="2400" dirty="0"/>
          </a:p>
          <a:p>
            <a:pPr marL="0" indent="0" algn="just" rtl="1">
              <a:lnSpc>
                <a:spcPct val="160000"/>
              </a:lnSpc>
              <a:buNone/>
            </a:pPr>
            <a:endParaRPr lang="ar-IQ" sz="2400" b="1" dirty="0" smtClean="0">
              <a:cs typeface="+mj-cs"/>
            </a:endParaRPr>
          </a:p>
        </p:txBody>
      </p:sp>
    </p:spTree>
    <p:extLst>
      <p:ext uri="{BB962C8B-B14F-4D97-AF65-F5344CB8AC3E}">
        <p14:creationId xmlns:p14="http://schemas.microsoft.com/office/powerpoint/2010/main" val="10861690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الخرشوف</a:t>
            </a:r>
            <a:endParaRPr lang="ar-IQ" sz="3200" b="1" dirty="0"/>
          </a:p>
        </p:txBody>
      </p:sp>
      <p:sp>
        <p:nvSpPr>
          <p:cNvPr id="3" name="Content Placeholder 2"/>
          <p:cNvSpPr>
            <a:spLocks noGrp="1"/>
          </p:cNvSpPr>
          <p:nvPr>
            <p:ph idx="1"/>
          </p:nvPr>
        </p:nvSpPr>
        <p:spPr/>
        <p:txBody>
          <a:bodyPr>
            <a:normAutofit fontScale="92500"/>
          </a:bodyPr>
          <a:lstStyle/>
          <a:p>
            <a:pPr algn="just" rtl="1">
              <a:buFontTx/>
              <a:buChar char="-"/>
            </a:pPr>
            <a:r>
              <a:rPr lang="ar-IQ" sz="2400" b="1" dirty="0" smtClean="0"/>
              <a:t>اعداد </a:t>
            </a:r>
            <a:r>
              <a:rPr lang="ar-IQ" sz="2400" b="1" dirty="0"/>
              <a:t>الارض للزراعة وعمليات الخدمة الزراعية </a:t>
            </a:r>
            <a:r>
              <a:rPr lang="ar-IQ" sz="2400" b="1" dirty="0" smtClean="0"/>
              <a:t>والحاصل</a:t>
            </a:r>
          </a:p>
          <a:p>
            <a:pPr algn="just" rtl="1">
              <a:lnSpc>
                <a:spcPct val="160000"/>
              </a:lnSpc>
              <a:buFontTx/>
              <a:buChar char="-"/>
            </a:pPr>
            <a:r>
              <a:rPr lang="ar-IQ" sz="2400" dirty="0" smtClean="0"/>
              <a:t>ترقع </a:t>
            </a:r>
            <a:r>
              <a:rPr lang="ar-IQ" sz="2400" dirty="0"/>
              <a:t>الجور الغائبة بعد شهر من الزراعة بنباتات سبق زراعتها، </a:t>
            </a:r>
            <a:endParaRPr lang="ar-IQ" sz="2400" dirty="0" smtClean="0"/>
          </a:p>
          <a:p>
            <a:pPr algn="just" rtl="1">
              <a:lnSpc>
                <a:spcPct val="160000"/>
              </a:lnSpc>
              <a:buFontTx/>
              <a:buChar char="-"/>
            </a:pPr>
            <a:r>
              <a:rPr lang="ar-IQ" sz="2400" dirty="0" smtClean="0"/>
              <a:t>كما </a:t>
            </a:r>
            <a:r>
              <a:rPr lang="ar-IQ" sz="2400" dirty="0"/>
              <a:t>يتم اجراء عملية العزق بعد كل رية في الاطوار الاولى من عمر النبات، </a:t>
            </a:r>
            <a:endParaRPr lang="ar-IQ" sz="2400" dirty="0" smtClean="0"/>
          </a:p>
          <a:p>
            <a:pPr algn="just" rtl="1">
              <a:lnSpc>
                <a:spcPct val="160000"/>
              </a:lnSpc>
              <a:buFontTx/>
              <a:buChar char="-"/>
            </a:pPr>
            <a:r>
              <a:rPr lang="ar-IQ" sz="2400" dirty="0" smtClean="0"/>
              <a:t>ويتم </a:t>
            </a:r>
            <a:r>
              <a:rPr lang="ar-IQ" sz="2400" dirty="0"/>
              <a:t>التسميد باضافة </a:t>
            </a:r>
            <a:r>
              <a:rPr lang="en-US" sz="2400" dirty="0"/>
              <a:t>10</a:t>
            </a:r>
            <a:r>
              <a:rPr lang="ar-IQ" sz="2400" dirty="0"/>
              <a:t> م</a:t>
            </a:r>
            <a:r>
              <a:rPr lang="en-US" sz="2400" baseline="30000" dirty="0"/>
              <a:t>3</a:t>
            </a:r>
            <a:r>
              <a:rPr lang="ar-IQ" sz="2400" dirty="0"/>
              <a:t>/ دونم من السماد الحيواني اثناء عمليات الحراثة </a:t>
            </a:r>
            <a:r>
              <a:rPr lang="ar-IQ" sz="2400" dirty="0" smtClean="0"/>
              <a:t>والتسوية</a:t>
            </a:r>
          </a:p>
          <a:p>
            <a:pPr algn="just" rtl="1">
              <a:lnSpc>
                <a:spcPct val="160000"/>
              </a:lnSpc>
              <a:buFontTx/>
              <a:buChar char="-"/>
            </a:pPr>
            <a:r>
              <a:rPr lang="ar-IQ" sz="2400" dirty="0" smtClean="0"/>
              <a:t> </a:t>
            </a:r>
            <a:r>
              <a:rPr lang="ar-IQ" sz="2400" dirty="0"/>
              <a:t>ثم يضاف السماد الكيمياوي الكامل الذي يتضمن  </a:t>
            </a:r>
            <a:r>
              <a:rPr lang="en-US" sz="2400" dirty="0"/>
              <a:t>10</a:t>
            </a:r>
            <a:r>
              <a:rPr lang="ar-IQ" sz="2400" dirty="0"/>
              <a:t> كغم نتروجين و 15 كغم فسفور و 5 كغم بوتاسيوم </a:t>
            </a:r>
            <a:endParaRPr lang="ar-IQ" sz="2400" dirty="0" smtClean="0"/>
          </a:p>
          <a:p>
            <a:pPr algn="just" rtl="1">
              <a:lnSpc>
                <a:spcPct val="160000"/>
              </a:lnSpc>
              <a:buFontTx/>
              <a:buChar char="-"/>
            </a:pPr>
            <a:r>
              <a:rPr lang="ar-IQ" sz="2400" dirty="0" smtClean="0"/>
              <a:t>ويساعد </a:t>
            </a:r>
            <a:r>
              <a:rPr lang="ar-IQ" sz="2400" dirty="0"/>
              <a:t>التسميد البوتاسي على التبكير في النضج حتى وان كانت الزراعة في ارض غنية بالبوتاسيوم. </a:t>
            </a:r>
            <a:endParaRPr lang="ar-IQ" sz="2400" b="1" dirty="0" smtClean="0">
              <a:cs typeface="+mj-cs"/>
            </a:endParaRPr>
          </a:p>
        </p:txBody>
      </p:sp>
    </p:spTree>
    <p:extLst>
      <p:ext uri="{BB962C8B-B14F-4D97-AF65-F5344CB8AC3E}">
        <p14:creationId xmlns:p14="http://schemas.microsoft.com/office/powerpoint/2010/main" val="2829652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الخرشوف</a:t>
            </a:r>
            <a:endParaRPr lang="ar-IQ" sz="3200" b="1" dirty="0"/>
          </a:p>
        </p:txBody>
      </p:sp>
      <p:sp>
        <p:nvSpPr>
          <p:cNvPr id="3" name="Content Placeholder 2"/>
          <p:cNvSpPr>
            <a:spLocks noGrp="1"/>
          </p:cNvSpPr>
          <p:nvPr>
            <p:ph idx="1"/>
          </p:nvPr>
        </p:nvSpPr>
        <p:spPr/>
        <p:txBody>
          <a:bodyPr>
            <a:normAutofit/>
          </a:bodyPr>
          <a:lstStyle/>
          <a:p>
            <a:pPr algn="just" rtl="1">
              <a:buFontTx/>
              <a:buChar char="-"/>
            </a:pPr>
            <a:r>
              <a:rPr lang="ar-IQ" sz="2400" b="1" dirty="0" smtClean="0"/>
              <a:t>اعداد </a:t>
            </a:r>
            <a:r>
              <a:rPr lang="ar-IQ" sz="2400" b="1" dirty="0"/>
              <a:t>الارض للزراعة وعمليات الخدمة الزراعية </a:t>
            </a:r>
            <a:r>
              <a:rPr lang="ar-IQ" sz="2400" b="1" dirty="0" smtClean="0"/>
              <a:t>والحاصل</a:t>
            </a:r>
          </a:p>
          <a:p>
            <a:pPr marL="176213" indent="-176213" algn="just" rtl="1">
              <a:lnSpc>
                <a:spcPct val="150000"/>
              </a:lnSpc>
              <a:buFontTx/>
              <a:buChar char="-"/>
            </a:pPr>
            <a:r>
              <a:rPr lang="ar-IQ" sz="2400" dirty="0"/>
              <a:t>يبدا بجمع محصول النورات بعد </a:t>
            </a:r>
            <a:r>
              <a:rPr lang="en-US" sz="2400" dirty="0"/>
              <a:t>4</a:t>
            </a:r>
            <a:r>
              <a:rPr lang="ar-IQ" sz="2400" dirty="0"/>
              <a:t> أشهر من الزراعة ويستمر لفترة</a:t>
            </a:r>
            <a:r>
              <a:rPr lang="en-US" sz="2400" dirty="0"/>
              <a:t>5 – 4 </a:t>
            </a:r>
            <a:r>
              <a:rPr lang="ar-IQ" sz="2400" dirty="0"/>
              <a:t> أشهر</a:t>
            </a:r>
            <a:r>
              <a:rPr lang="ar-IQ" sz="2400" dirty="0" smtClean="0"/>
              <a:t>,</a:t>
            </a:r>
          </a:p>
          <a:p>
            <a:pPr marL="176213" indent="-176213" algn="just" rtl="1">
              <a:lnSpc>
                <a:spcPct val="150000"/>
              </a:lnSpc>
              <a:buFontTx/>
              <a:buChar char="-"/>
            </a:pPr>
            <a:r>
              <a:rPr lang="ar-IQ" sz="2400" dirty="0" smtClean="0"/>
              <a:t> </a:t>
            </a:r>
            <a:r>
              <a:rPr lang="ar-IQ" sz="2400" dirty="0"/>
              <a:t>ويكون الجمع كل </a:t>
            </a:r>
            <a:r>
              <a:rPr lang="en-US" sz="2400" dirty="0"/>
              <a:t>10</a:t>
            </a:r>
            <a:r>
              <a:rPr lang="ar-IQ" sz="2400" dirty="0"/>
              <a:t> – </a:t>
            </a:r>
            <a:r>
              <a:rPr lang="en-US" sz="2400" dirty="0"/>
              <a:t>15</a:t>
            </a:r>
            <a:r>
              <a:rPr lang="ar-IQ" sz="2400" dirty="0"/>
              <a:t> يوما في الشتاء، وتقصر المدة كلما زاد عدد النورات الناتجة حتى يتم جمعها كل </a:t>
            </a:r>
            <a:r>
              <a:rPr lang="en-US" sz="2400" dirty="0"/>
              <a:t>3</a:t>
            </a:r>
            <a:r>
              <a:rPr lang="ar-IQ" sz="2400" dirty="0"/>
              <a:t> أيام في الاشهر الاخيرة من </a:t>
            </a:r>
            <a:r>
              <a:rPr lang="ar-IQ" sz="2400" dirty="0" smtClean="0"/>
              <a:t>الموسم،</a:t>
            </a:r>
          </a:p>
          <a:p>
            <a:pPr marL="176213" indent="-176213" algn="just" rtl="1">
              <a:lnSpc>
                <a:spcPct val="150000"/>
              </a:lnSpc>
              <a:buFontTx/>
              <a:buChar char="-"/>
            </a:pPr>
            <a:r>
              <a:rPr lang="ar-IQ" sz="2400" dirty="0" smtClean="0"/>
              <a:t> </a:t>
            </a:r>
            <a:r>
              <a:rPr lang="ar-IQ" sz="2400" dirty="0"/>
              <a:t>وتكون النورات صالحة للقطف عندما يبلغ قطرها</a:t>
            </a:r>
            <a:r>
              <a:rPr lang="en-US" sz="2400" dirty="0"/>
              <a:t>10 – 5 </a:t>
            </a:r>
            <a:r>
              <a:rPr lang="ar-IQ" sz="2400" dirty="0"/>
              <a:t> سم قبل ان تتفتح القنابات نحو الخارج او تتصلب حافاتها، </a:t>
            </a:r>
            <a:endParaRPr lang="ar-IQ" sz="2400" dirty="0" smtClean="0"/>
          </a:p>
          <a:p>
            <a:pPr marL="176213" indent="-176213" algn="just" rtl="1">
              <a:lnSpc>
                <a:spcPct val="150000"/>
              </a:lnSpc>
              <a:buFontTx/>
              <a:buChar char="-"/>
            </a:pPr>
            <a:r>
              <a:rPr lang="ar-IQ" sz="2400" dirty="0" smtClean="0"/>
              <a:t>وتقطع </a:t>
            </a:r>
            <a:r>
              <a:rPr lang="ar-IQ" sz="2400" dirty="0"/>
              <a:t>النورة المكتملة الحجم مع جزء من الحامل بطول </a:t>
            </a:r>
            <a:r>
              <a:rPr lang="en-US" sz="2400" dirty="0"/>
              <a:t>5</a:t>
            </a:r>
            <a:r>
              <a:rPr lang="ar-IQ" sz="2400" dirty="0"/>
              <a:t> سم او اكثر ثم يعبأ الحاصل في اقفاص، </a:t>
            </a:r>
            <a:endParaRPr lang="ar-IQ" sz="2400" dirty="0" smtClean="0"/>
          </a:p>
        </p:txBody>
      </p:sp>
    </p:spTree>
    <p:extLst>
      <p:ext uri="{BB962C8B-B14F-4D97-AF65-F5344CB8AC3E}">
        <p14:creationId xmlns:p14="http://schemas.microsoft.com/office/powerpoint/2010/main" val="39025505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الخرشوف</a:t>
            </a:r>
            <a:endParaRPr lang="ar-IQ" sz="3200" b="1" dirty="0"/>
          </a:p>
        </p:txBody>
      </p:sp>
      <p:sp>
        <p:nvSpPr>
          <p:cNvPr id="3" name="Content Placeholder 2"/>
          <p:cNvSpPr>
            <a:spLocks noGrp="1"/>
          </p:cNvSpPr>
          <p:nvPr>
            <p:ph idx="1"/>
          </p:nvPr>
        </p:nvSpPr>
        <p:spPr/>
        <p:txBody>
          <a:bodyPr>
            <a:normAutofit/>
          </a:bodyPr>
          <a:lstStyle/>
          <a:p>
            <a:pPr marL="176213" indent="-176213" algn="just" rtl="1">
              <a:lnSpc>
                <a:spcPct val="150000"/>
              </a:lnSpc>
              <a:buFontTx/>
              <a:buChar char="-"/>
            </a:pPr>
            <a:r>
              <a:rPr lang="ar-IQ" sz="2400" b="1" dirty="0" smtClean="0"/>
              <a:t>اعداد </a:t>
            </a:r>
            <a:r>
              <a:rPr lang="ar-IQ" sz="2400" b="1" dirty="0"/>
              <a:t>الارض للزراعة وعمليات الخدمة الزراعية </a:t>
            </a:r>
            <a:r>
              <a:rPr lang="ar-IQ" sz="2400" b="1" dirty="0" smtClean="0"/>
              <a:t>والحاصل</a:t>
            </a:r>
          </a:p>
          <a:p>
            <a:pPr marL="176213" indent="-176213" algn="just" rtl="1">
              <a:lnSpc>
                <a:spcPct val="150000"/>
              </a:lnSpc>
              <a:buFontTx/>
              <a:buChar char="-"/>
            </a:pPr>
            <a:r>
              <a:rPr lang="ar-IQ" sz="2400" dirty="0" smtClean="0"/>
              <a:t>وفي </a:t>
            </a:r>
            <a:r>
              <a:rPr lang="ar-IQ" sz="2400" dirty="0"/>
              <a:t>حالة التصدير يجب فرز </a:t>
            </a:r>
            <a:r>
              <a:rPr lang="ar-IQ" sz="2400" dirty="0" smtClean="0"/>
              <a:t>الرؤوس </a:t>
            </a:r>
            <a:r>
              <a:rPr lang="ar-IQ" sz="2400" dirty="0"/>
              <a:t>وازالة التالفة والمصابة وتدريج السليمة حسب الحجم واللون وتعبئتها في صناديق خشبية بالورق المشمع، </a:t>
            </a:r>
            <a:endParaRPr lang="ar-IQ" sz="2400" dirty="0" smtClean="0"/>
          </a:p>
          <a:p>
            <a:pPr marL="176213" indent="-176213" algn="just" rtl="1">
              <a:lnSpc>
                <a:spcPct val="150000"/>
              </a:lnSpc>
              <a:buFontTx/>
              <a:buChar char="-"/>
            </a:pPr>
            <a:r>
              <a:rPr lang="ar-IQ" sz="2400" dirty="0" smtClean="0"/>
              <a:t>ويتحمل </a:t>
            </a:r>
            <a:r>
              <a:rPr lang="ar-IQ" sz="2400" dirty="0"/>
              <a:t>الخرشوف الشحن لمدة </a:t>
            </a:r>
            <a:r>
              <a:rPr lang="en-US" sz="2400" dirty="0"/>
              <a:t>10</a:t>
            </a:r>
            <a:r>
              <a:rPr lang="ar-IQ" sz="2400" dirty="0"/>
              <a:t> أيام في درجة حرارة منخفضة, </a:t>
            </a:r>
            <a:endParaRPr lang="ar-IQ" sz="2400" dirty="0" smtClean="0"/>
          </a:p>
          <a:p>
            <a:pPr marL="176213" indent="-176213" algn="just" rtl="1">
              <a:lnSpc>
                <a:spcPct val="150000"/>
              </a:lnSpc>
              <a:buFontTx/>
              <a:buChar char="-"/>
            </a:pPr>
            <a:r>
              <a:rPr lang="ar-IQ" sz="2400" dirty="0" smtClean="0"/>
              <a:t>ويقدر </a:t>
            </a:r>
            <a:r>
              <a:rPr lang="ar-IQ" sz="2400" dirty="0"/>
              <a:t>الحاصل حوالي </a:t>
            </a:r>
            <a:r>
              <a:rPr lang="en-US" sz="2400" dirty="0"/>
              <a:t>3</a:t>
            </a:r>
            <a:r>
              <a:rPr lang="ar-IQ" sz="2400" dirty="0"/>
              <a:t> طن/ دونم إذ يعطي النبات الواحد </a:t>
            </a:r>
            <a:r>
              <a:rPr lang="en-US" sz="2400" dirty="0"/>
              <a:t> 9</a:t>
            </a:r>
            <a:r>
              <a:rPr lang="ar-IQ" sz="2400" dirty="0"/>
              <a:t>رؤوس زهرية. </a:t>
            </a:r>
            <a:r>
              <a:rPr lang="ar-IQ" sz="2400" dirty="0" smtClean="0"/>
              <a:t>......... يتبع</a:t>
            </a:r>
            <a:endParaRPr lang="ar-IQ" sz="2400" b="1" dirty="0" smtClean="0"/>
          </a:p>
        </p:txBody>
      </p:sp>
    </p:spTree>
    <p:extLst>
      <p:ext uri="{BB962C8B-B14F-4D97-AF65-F5344CB8AC3E}">
        <p14:creationId xmlns:p14="http://schemas.microsoft.com/office/powerpoint/2010/main" val="6705704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الخرشوف</a:t>
            </a:r>
            <a:endParaRPr lang="ar-IQ" sz="3200" b="1" dirty="0"/>
          </a:p>
        </p:txBody>
      </p:sp>
      <p:sp>
        <p:nvSpPr>
          <p:cNvPr id="3" name="Content Placeholder 2"/>
          <p:cNvSpPr>
            <a:spLocks noGrp="1"/>
          </p:cNvSpPr>
          <p:nvPr>
            <p:ph idx="1"/>
          </p:nvPr>
        </p:nvSpPr>
        <p:spPr/>
        <p:txBody>
          <a:bodyPr>
            <a:normAutofit/>
          </a:bodyPr>
          <a:lstStyle/>
          <a:p>
            <a:pPr marL="0" indent="0" algn="just" rtl="1">
              <a:buNone/>
            </a:pPr>
            <a:r>
              <a:rPr lang="ar-IQ" sz="2400" b="1" dirty="0">
                <a:cs typeface="+mj-cs"/>
              </a:rPr>
              <a:t>*اهم الامراض التي تصيب النبات</a:t>
            </a:r>
            <a:endParaRPr lang="en-US" sz="2400" dirty="0">
              <a:cs typeface="+mj-cs"/>
            </a:endParaRPr>
          </a:p>
          <a:p>
            <a:pPr marL="0" indent="0" algn="just" rtl="1">
              <a:lnSpc>
                <a:spcPct val="150000"/>
              </a:lnSpc>
              <a:buNone/>
            </a:pPr>
            <a:r>
              <a:rPr lang="en-US" sz="2400" dirty="0">
                <a:cs typeface="+mj-cs"/>
              </a:rPr>
              <a:t> -1</a:t>
            </a:r>
            <a:r>
              <a:rPr lang="ar-IQ" sz="2400" dirty="0">
                <a:cs typeface="+mj-cs"/>
              </a:rPr>
              <a:t>العفن الرمادي اي تعفن البراعم: </a:t>
            </a:r>
            <a:r>
              <a:rPr lang="ar-IQ" sz="2400" dirty="0" smtClean="0">
                <a:cs typeface="+mj-cs"/>
              </a:rPr>
              <a:t>يقاوم </a:t>
            </a:r>
            <a:r>
              <a:rPr lang="ar-IQ" sz="2400" dirty="0">
                <a:cs typeface="+mj-cs"/>
              </a:rPr>
              <a:t>بأستعمال تقاوي خالية من المرض. </a:t>
            </a:r>
            <a:endParaRPr lang="en-US" sz="2400" dirty="0">
              <a:cs typeface="+mj-cs"/>
            </a:endParaRPr>
          </a:p>
          <a:p>
            <a:pPr marL="1617663" indent="-1617663" algn="just" rtl="1">
              <a:lnSpc>
                <a:spcPct val="150000"/>
              </a:lnSpc>
              <a:buNone/>
            </a:pPr>
            <a:r>
              <a:rPr lang="en-US" sz="2400" dirty="0">
                <a:cs typeface="+mj-cs"/>
              </a:rPr>
              <a:t>2</a:t>
            </a:r>
            <a:r>
              <a:rPr lang="ar-IQ" sz="2400" dirty="0">
                <a:cs typeface="+mj-cs"/>
              </a:rPr>
              <a:t>- عفن الجذور: يقاوم بأخذ التقاوي من نباتات سليمة اوتاخير الزراعة وقلة الرطوبة والتسميد النتروجيني وحرق الاوراق الميتة وعدم اتباع دورة زراعية لبقاء الفطر في التربة. </a:t>
            </a:r>
            <a:endParaRPr lang="en-US" sz="2400" dirty="0">
              <a:cs typeface="+mj-cs"/>
            </a:endParaRPr>
          </a:p>
          <a:p>
            <a:pPr marL="1970088" indent="-1970088" algn="just" rtl="1">
              <a:lnSpc>
                <a:spcPct val="150000"/>
              </a:lnSpc>
              <a:buNone/>
            </a:pPr>
            <a:r>
              <a:rPr lang="en-US" sz="2400" dirty="0">
                <a:cs typeface="+mj-cs"/>
              </a:rPr>
              <a:t>3</a:t>
            </a:r>
            <a:r>
              <a:rPr lang="ar-IQ" sz="2400" dirty="0">
                <a:cs typeface="+mj-cs"/>
              </a:rPr>
              <a:t>- البياض الدقيقي: يقاوم بالرش بمحلول بورد </a:t>
            </a:r>
            <a:r>
              <a:rPr lang="ar-IQ" sz="2400" dirty="0" smtClean="0">
                <a:cs typeface="+mj-cs"/>
              </a:rPr>
              <a:t>ويكر </a:t>
            </a:r>
            <a:r>
              <a:rPr lang="en-US" sz="2400" dirty="0" err="1" smtClean="0">
                <a:cs typeface="+mj-cs"/>
              </a:rPr>
              <a:t>Burd</a:t>
            </a:r>
            <a:r>
              <a:rPr lang="en-US" sz="2400" dirty="0" smtClean="0">
                <a:cs typeface="+mj-cs"/>
              </a:rPr>
              <a:t> </a:t>
            </a:r>
            <a:r>
              <a:rPr lang="en-US" sz="2400" dirty="0" err="1" smtClean="0">
                <a:cs typeface="+mj-cs"/>
              </a:rPr>
              <a:t>Wikar</a:t>
            </a:r>
            <a:r>
              <a:rPr lang="ar-IQ" sz="2400" dirty="0" smtClean="0">
                <a:cs typeface="+mj-cs"/>
              </a:rPr>
              <a:t> </a:t>
            </a:r>
            <a:r>
              <a:rPr lang="ar-IQ" sz="2400" dirty="0">
                <a:cs typeface="+mj-cs"/>
              </a:rPr>
              <a:t>ويكون الرش اسبوعيا ويقطع قبل تسويق الحاصل بحوالي شهر. </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129167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IQ" sz="4000" dirty="0" smtClean="0"/>
              <a:t>الخضر المؤمل انتشارها</a:t>
            </a:r>
            <a:endParaRPr lang="ar-IQ" sz="4000" dirty="0"/>
          </a:p>
        </p:txBody>
      </p:sp>
      <p:sp>
        <p:nvSpPr>
          <p:cNvPr id="3" name="Subtitle 2"/>
          <p:cNvSpPr>
            <a:spLocks noGrp="1"/>
          </p:cNvSpPr>
          <p:nvPr>
            <p:ph type="subTitle" idx="1"/>
          </p:nvPr>
        </p:nvSpPr>
        <p:spPr/>
        <p:txBody>
          <a:bodyPr/>
          <a:lstStyle/>
          <a:p>
            <a:r>
              <a:rPr lang="ar-IQ" b="1" dirty="0" smtClean="0">
                <a:cs typeface="+mj-cs"/>
              </a:rPr>
              <a:t>الخرشوف+القلقاس+الكيل</a:t>
            </a:r>
            <a:endParaRPr lang="en-US" b="1" dirty="0" smtClean="0">
              <a:cs typeface="+mj-cs"/>
            </a:endParaRPr>
          </a:p>
          <a:p>
            <a:pPr algn="l" rtl="1"/>
            <a:r>
              <a:rPr lang="ar-IQ" sz="1800" b="1" dirty="0" smtClean="0">
                <a:cs typeface="+mj-cs"/>
              </a:rPr>
              <a:t>م</a:t>
            </a:r>
            <a:r>
              <a:rPr lang="en-US" sz="1800" b="1" dirty="0" smtClean="0">
                <a:cs typeface="+mj-cs"/>
              </a:rPr>
              <a:t>12</a:t>
            </a:r>
            <a:r>
              <a:rPr lang="ar-IQ" sz="1800" b="1" dirty="0" smtClean="0">
                <a:cs typeface="+mj-cs"/>
              </a:rPr>
              <a:t> الثلاثاء </a:t>
            </a:r>
            <a:r>
              <a:rPr lang="en-US" sz="1800" b="1" dirty="0" smtClean="0">
                <a:cs typeface="+mj-cs"/>
              </a:rPr>
              <a:t>14</a:t>
            </a:r>
            <a:r>
              <a:rPr lang="ar-IQ" sz="1800" b="1" dirty="0" smtClean="0">
                <a:cs typeface="+mj-cs"/>
              </a:rPr>
              <a:t>/ </a:t>
            </a:r>
            <a:r>
              <a:rPr lang="en-US" sz="1800" b="1" dirty="0" smtClean="0">
                <a:cs typeface="+mj-cs"/>
              </a:rPr>
              <a:t>6</a:t>
            </a:r>
            <a:r>
              <a:rPr lang="ar-IQ" sz="1800" b="1" dirty="0" smtClean="0">
                <a:cs typeface="+mj-cs"/>
              </a:rPr>
              <a:t>/ </a:t>
            </a:r>
            <a:r>
              <a:rPr lang="en-US" sz="1800" b="1" dirty="0" smtClean="0">
                <a:cs typeface="+mj-cs"/>
              </a:rPr>
              <a:t>2022</a:t>
            </a:r>
            <a:endParaRPr lang="ar-IQ" sz="1800" b="1" dirty="0">
              <a:cs typeface="+mj-cs"/>
            </a:endParaRPr>
          </a:p>
          <a:p>
            <a:endParaRPr lang="ar-IQ" dirty="0"/>
          </a:p>
        </p:txBody>
      </p:sp>
    </p:spTree>
    <p:extLst>
      <p:ext uri="{BB962C8B-B14F-4D97-AF65-F5344CB8AC3E}">
        <p14:creationId xmlns:p14="http://schemas.microsoft.com/office/powerpoint/2010/main" val="40527820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الخرشوف</a:t>
            </a:r>
            <a:endParaRPr lang="ar-IQ" sz="3200" b="1" dirty="0"/>
          </a:p>
        </p:txBody>
      </p:sp>
      <p:sp>
        <p:nvSpPr>
          <p:cNvPr id="3" name="Content Placeholder 2"/>
          <p:cNvSpPr>
            <a:spLocks noGrp="1"/>
          </p:cNvSpPr>
          <p:nvPr>
            <p:ph idx="1"/>
          </p:nvPr>
        </p:nvSpPr>
        <p:spPr/>
        <p:txBody>
          <a:bodyPr>
            <a:normAutofit lnSpcReduction="10000"/>
          </a:bodyPr>
          <a:lstStyle/>
          <a:p>
            <a:pPr marL="0" indent="0" algn="just" rtl="1">
              <a:lnSpc>
                <a:spcPct val="150000"/>
              </a:lnSpc>
              <a:buNone/>
            </a:pPr>
            <a:r>
              <a:rPr lang="ar-IQ" sz="2400" b="1" dirty="0">
                <a:cs typeface="+mj-cs"/>
              </a:rPr>
              <a:t>*أهم الحشرات </a:t>
            </a:r>
            <a:endParaRPr lang="en-US" sz="2400" dirty="0">
              <a:cs typeface="+mj-cs"/>
            </a:endParaRPr>
          </a:p>
          <a:p>
            <a:pPr marL="903288" indent="-903288" algn="just" rtl="1">
              <a:lnSpc>
                <a:spcPct val="150000"/>
              </a:lnSpc>
              <a:buNone/>
            </a:pPr>
            <a:r>
              <a:rPr lang="en-US" sz="2400" dirty="0">
                <a:cs typeface="+mj-cs"/>
              </a:rPr>
              <a:t>1</a:t>
            </a:r>
            <a:r>
              <a:rPr lang="ar-IQ" sz="2400" dirty="0">
                <a:cs typeface="+mj-cs"/>
              </a:rPr>
              <a:t>- المن: يقاوم بالرش بكبريتات </a:t>
            </a:r>
            <a:r>
              <a:rPr lang="ar-IQ" sz="2400" dirty="0" smtClean="0">
                <a:cs typeface="+mj-cs"/>
              </a:rPr>
              <a:t>النيكواين </a:t>
            </a:r>
            <a:r>
              <a:rPr lang="en-US" sz="2400" dirty="0" smtClean="0">
                <a:cs typeface="+mj-cs"/>
              </a:rPr>
              <a:t>Nicotine Sulfate</a:t>
            </a:r>
            <a:r>
              <a:rPr lang="ar-IQ" sz="2400" dirty="0" smtClean="0">
                <a:cs typeface="+mj-cs"/>
              </a:rPr>
              <a:t> </a:t>
            </a:r>
            <a:r>
              <a:rPr lang="ar-IQ" sz="2400" dirty="0">
                <a:cs typeface="+mj-cs"/>
              </a:rPr>
              <a:t>مع الصابون او بالرش </a:t>
            </a:r>
            <a:r>
              <a:rPr lang="ar-IQ" sz="2400" dirty="0" smtClean="0">
                <a:cs typeface="+mj-cs"/>
              </a:rPr>
              <a:t>بالباراثيون </a:t>
            </a:r>
            <a:r>
              <a:rPr lang="en-US" sz="2400" dirty="0" smtClean="0">
                <a:cs typeface="+mj-cs"/>
              </a:rPr>
              <a:t>Parathion</a:t>
            </a:r>
            <a:r>
              <a:rPr lang="ar-IQ" sz="2400" dirty="0" smtClean="0">
                <a:cs typeface="+mj-cs"/>
              </a:rPr>
              <a:t> </a:t>
            </a:r>
            <a:r>
              <a:rPr lang="ar-IQ" sz="2400" dirty="0">
                <a:cs typeface="+mj-cs"/>
              </a:rPr>
              <a:t>على ان يمنع عن النباتات قبل الجمع بشهر.</a:t>
            </a:r>
            <a:endParaRPr lang="en-US" sz="2400" dirty="0">
              <a:cs typeface="+mj-cs"/>
            </a:endParaRPr>
          </a:p>
          <a:p>
            <a:pPr marL="1617663" indent="-1617663" algn="just" rtl="1">
              <a:lnSpc>
                <a:spcPct val="150000"/>
              </a:lnSpc>
              <a:buNone/>
            </a:pPr>
            <a:r>
              <a:rPr lang="en-US" sz="2400" dirty="0">
                <a:cs typeface="+mj-cs"/>
              </a:rPr>
              <a:t>2</a:t>
            </a:r>
            <a:r>
              <a:rPr lang="ar-IQ" sz="2400" dirty="0">
                <a:cs typeface="+mj-cs"/>
              </a:rPr>
              <a:t>- دودة الخباز: تجمع اليرقات او ترش </a:t>
            </a:r>
            <a:r>
              <a:rPr lang="ar-IQ" sz="2400" dirty="0" smtClean="0">
                <a:cs typeface="+mj-cs"/>
              </a:rPr>
              <a:t>بالتوكسافين </a:t>
            </a:r>
            <a:r>
              <a:rPr lang="en-US" sz="2400" dirty="0" err="1" smtClean="0">
                <a:cs typeface="+mj-cs"/>
              </a:rPr>
              <a:t>Toxaphene</a:t>
            </a:r>
            <a:r>
              <a:rPr lang="ar-IQ" sz="2400" dirty="0" smtClean="0">
                <a:cs typeface="+mj-cs"/>
              </a:rPr>
              <a:t> </a:t>
            </a:r>
            <a:r>
              <a:rPr lang="ar-IQ" sz="2400" dirty="0">
                <a:cs typeface="+mj-cs"/>
              </a:rPr>
              <a:t>ويمنع الرش قبل شهر من جمع الحاصل. </a:t>
            </a:r>
            <a:endParaRPr lang="en-US" sz="2400" dirty="0">
              <a:cs typeface="+mj-cs"/>
            </a:endParaRPr>
          </a:p>
          <a:p>
            <a:pPr marL="2063750" indent="-2063750" algn="just" rtl="1">
              <a:lnSpc>
                <a:spcPct val="150000"/>
              </a:lnSpc>
              <a:buNone/>
            </a:pPr>
            <a:r>
              <a:rPr lang="en-US" sz="2400" dirty="0">
                <a:cs typeface="+mj-cs"/>
              </a:rPr>
              <a:t>3</a:t>
            </a:r>
            <a:r>
              <a:rPr lang="ar-IQ" sz="2400" dirty="0">
                <a:cs typeface="+mj-cs"/>
              </a:rPr>
              <a:t>- الدودة القارضة: تقاوم بالطعوم السامة المكونة من </a:t>
            </a:r>
            <a:r>
              <a:rPr lang="en-US" sz="2400" dirty="0">
                <a:cs typeface="+mj-cs"/>
              </a:rPr>
              <a:t>1.5</a:t>
            </a:r>
            <a:r>
              <a:rPr lang="ar-IQ" sz="2400" dirty="0">
                <a:cs typeface="+mj-cs"/>
              </a:rPr>
              <a:t> كغم مسحوق </a:t>
            </a:r>
            <a:r>
              <a:rPr lang="ar-IQ" sz="2400" dirty="0" smtClean="0">
                <a:cs typeface="+mj-cs"/>
              </a:rPr>
              <a:t>ديلدرين </a:t>
            </a:r>
            <a:r>
              <a:rPr lang="en-US" sz="2400" dirty="0" err="1" smtClean="0">
                <a:cs typeface="+mj-cs"/>
              </a:rPr>
              <a:t>Dieldrin</a:t>
            </a:r>
            <a:r>
              <a:rPr lang="ar-IQ" sz="2400" dirty="0" smtClean="0">
                <a:cs typeface="+mj-cs"/>
              </a:rPr>
              <a:t>  </a:t>
            </a:r>
            <a:r>
              <a:rPr lang="en-US" sz="2400" dirty="0">
                <a:cs typeface="+mj-cs"/>
              </a:rPr>
              <a:t>0.02</a:t>
            </a:r>
            <a:r>
              <a:rPr lang="ar-IQ" sz="2400" dirty="0">
                <a:cs typeface="+mj-cs"/>
              </a:rPr>
              <a:t> % القابل للبلل او </a:t>
            </a:r>
            <a:r>
              <a:rPr lang="en-US" sz="2400" dirty="0">
                <a:cs typeface="+mj-cs"/>
              </a:rPr>
              <a:t>2.5 </a:t>
            </a:r>
            <a:r>
              <a:rPr lang="ar-IQ" sz="2400" dirty="0">
                <a:cs typeface="+mj-cs"/>
              </a:rPr>
              <a:t>لتر توكسافين. </a:t>
            </a:r>
            <a:endParaRPr lang="en-US" sz="2400" dirty="0">
              <a:cs typeface="+mj-cs"/>
            </a:endParaRPr>
          </a:p>
          <a:p>
            <a:pPr marL="0" indent="0" algn="just" rtl="1">
              <a:lnSpc>
                <a:spcPct val="150000"/>
              </a:lnSpc>
              <a:buNone/>
            </a:pPr>
            <a:r>
              <a:rPr lang="en-US" sz="2400" dirty="0">
                <a:cs typeface="+mj-cs"/>
              </a:rPr>
              <a:t>4</a:t>
            </a:r>
            <a:r>
              <a:rPr lang="ar-IQ" sz="2400" dirty="0">
                <a:cs typeface="+mj-cs"/>
              </a:rPr>
              <a:t>- العنكبوت الاحمر: يكافح بالرش بالكبريت</a:t>
            </a:r>
            <a:r>
              <a:rPr lang="ar-IQ" sz="2400" dirty="0" smtClean="0">
                <a:cs typeface="+mj-cs"/>
              </a:rPr>
              <a:t>............. يتبع</a:t>
            </a:r>
            <a:endParaRPr lang="en-US"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24940724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القلقاس</a:t>
            </a:r>
            <a:endParaRPr lang="ar-IQ" sz="3200" b="1" dirty="0"/>
          </a:p>
        </p:txBody>
      </p:sp>
      <p:sp>
        <p:nvSpPr>
          <p:cNvPr id="3" name="Content Placeholder 2"/>
          <p:cNvSpPr>
            <a:spLocks noGrp="1"/>
          </p:cNvSpPr>
          <p:nvPr>
            <p:ph idx="1"/>
          </p:nvPr>
        </p:nvSpPr>
        <p:spPr/>
        <p:txBody>
          <a:bodyPr>
            <a:normAutofit/>
          </a:bodyPr>
          <a:lstStyle/>
          <a:p>
            <a:pPr marL="0" indent="0" algn="just" rtl="1">
              <a:lnSpc>
                <a:spcPct val="150000"/>
              </a:lnSpc>
              <a:buNone/>
            </a:pPr>
            <a:r>
              <a:rPr lang="ar-IQ" sz="2400" b="1" dirty="0">
                <a:cs typeface="+mj-cs"/>
              </a:rPr>
              <a:t>القلقاس</a:t>
            </a:r>
            <a:endParaRPr lang="en-US" sz="2400" dirty="0">
              <a:cs typeface="+mj-cs"/>
            </a:endParaRPr>
          </a:p>
          <a:p>
            <a:pPr marL="0" indent="0" algn="just" rtl="1">
              <a:lnSpc>
                <a:spcPct val="150000"/>
              </a:lnSpc>
              <a:buNone/>
            </a:pPr>
            <a:r>
              <a:rPr lang="ar-IQ" sz="2400" b="1" dirty="0">
                <a:cs typeface="+mj-cs"/>
              </a:rPr>
              <a:t>الاسم </a:t>
            </a:r>
            <a:r>
              <a:rPr lang="ar-IQ" sz="2400" b="1" dirty="0" smtClean="0">
                <a:cs typeface="+mj-cs"/>
              </a:rPr>
              <a:t>الانكليزي:</a:t>
            </a:r>
            <a:r>
              <a:rPr lang="en-US" sz="2400" b="1" dirty="0">
                <a:cs typeface="+mj-cs"/>
              </a:rPr>
              <a:t>Tara or </a:t>
            </a:r>
            <a:r>
              <a:rPr lang="en-US" sz="2400" b="1" dirty="0" smtClean="0">
                <a:cs typeface="+mj-cs"/>
              </a:rPr>
              <a:t>dasheen </a:t>
            </a:r>
            <a:r>
              <a:rPr lang="ar-IQ" sz="2400" b="1" dirty="0" smtClean="0">
                <a:cs typeface="+mj-cs"/>
              </a:rPr>
              <a:t> </a:t>
            </a:r>
            <a:endParaRPr lang="en-US" sz="2400" dirty="0">
              <a:cs typeface="+mj-cs"/>
            </a:endParaRPr>
          </a:p>
          <a:p>
            <a:pPr marL="0" indent="0" algn="just" rtl="1">
              <a:lnSpc>
                <a:spcPct val="150000"/>
              </a:lnSpc>
              <a:buNone/>
            </a:pPr>
            <a:r>
              <a:rPr lang="ar-IQ" sz="2400" b="1" dirty="0">
                <a:cs typeface="+mj-cs"/>
              </a:rPr>
              <a:t>الاسم </a:t>
            </a:r>
            <a:r>
              <a:rPr lang="ar-IQ" sz="2400" b="1" dirty="0" smtClean="0">
                <a:cs typeface="+mj-cs"/>
              </a:rPr>
              <a:t>العلمي:</a:t>
            </a:r>
            <a:r>
              <a:rPr lang="en-US" sz="2400" b="1" i="1" dirty="0" err="1">
                <a:cs typeface="+mj-cs"/>
              </a:rPr>
              <a:t>Colocasia</a:t>
            </a:r>
            <a:r>
              <a:rPr lang="en-US" sz="2400" b="1" i="1" dirty="0">
                <a:cs typeface="+mj-cs"/>
              </a:rPr>
              <a:t> sp</a:t>
            </a:r>
            <a:r>
              <a:rPr lang="en-US" sz="2400" b="1" i="1" dirty="0" smtClean="0">
                <a:cs typeface="+mj-cs"/>
              </a:rPr>
              <a:t>. </a:t>
            </a:r>
            <a:r>
              <a:rPr lang="ar-IQ" sz="2400" b="1" dirty="0" smtClean="0">
                <a:cs typeface="+mj-cs"/>
              </a:rPr>
              <a:t> </a:t>
            </a:r>
            <a:endParaRPr lang="en-US" sz="2400" dirty="0">
              <a:cs typeface="+mj-cs"/>
            </a:endParaRPr>
          </a:p>
          <a:p>
            <a:pPr marL="0" indent="0" algn="just" rtl="1">
              <a:lnSpc>
                <a:spcPct val="150000"/>
              </a:lnSpc>
              <a:buNone/>
            </a:pPr>
            <a:r>
              <a:rPr lang="ar-IQ" sz="2400" b="1" dirty="0" smtClean="0">
                <a:cs typeface="+mj-cs"/>
              </a:rPr>
              <a:t>العائلة </a:t>
            </a:r>
            <a:r>
              <a:rPr lang="ar-IQ" sz="2400" b="1" dirty="0">
                <a:cs typeface="+mj-cs"/>
              </a:rPr>
              <a:t>القلقاسية:</a:t>
            </a:r>
            <a:r>
              <a:rPr lang="en-US" sz="2400" b="1" dirty="0" err="1" smtClean="0">
                <a:cs typeface="+mj-cs"/>
              </a:rPr>
              <a:t>Araceae</a:t>
            </a:r>
            <a:r>
              <a:rPr lang="en-US" sz="2400" b="1" dirty="0" smtClean="0">
                <a:cs typeface="+mj-cs"/>
              </a:rPr>
              <a:t> </a:t>
            </a:r>
            <a:endParaRPr lang="en-US" sz="2400" dirty="0">
              <a:cs typeface="+mj-cs"/>
            </a:endParaRPr>
          </a:p>
          <a:p>
            <a:pPr marL="0" indent="0" algn="just" rtl="1">
              <a:lnSpc>
                <a:spcPct val="150000"/>
              </a:lnSpc>
              <a:buNone/>
            </a:pPr>
            <a:endParaRPr lang="en-US" sz="2400" dirty="0">
              <a:cs typeface="+mj-cs"/>
            </a:endParaRPr>
          </a:p>
        </p:txBody>
      </p:sp>
    </p:spTree>
    <p:extLst>
      <p:ext uri="{BB962C8B-B14F-4D97-AF65-F5344CB8AC3E}">
        <p14:creationId xmlns:p14="http://schemas.microsoft.com/office/powerpoint/2010/main" val="17065656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القلقاس</a:t>
            </a:r>
            <a:endParaRPr lang="ar-IQ" sz="3200" b="1" dirty="0"/>
          </a:p>
        </p:txBody>
      </p:sp>
      <p:sp>
        <p:nvSpPr>
          <p:cNvPr id="3" name="Content Placeholder 2"/>
          <p:cNvSpPr>
            <a:spLocks noGrp="1"/>
          </p:cNvSpPr>
          <p:nvPr>
            <p:ph idx="1"/>
          </p:nvPr>
        </p:nvSpPr>
        <p:spPr/>
        <p:txBody>
          <a:bodyPr>
            <a:normAutofit fontScale="85000" lnSpcReduction="10000"/>
          </a:bodyPr>
          <a:lstStyle/>
          <a:p>
            <a:pPr marL="0" indent="0" algn="just" rtl="1">
              <a:buNone/>
            </a:pPr>
            <a:r>
              <a:rPr lang="ar-IQ" sz="2400" b="1" dirty="0">
                <a:cs typeface="+mj-cs"/>
              </a:rPr>
              <a:t>* تعريف بالنبات</a:t>
            </a:r>
            <a:endParaRPr lang="en-US" sz="2400" dirty="0">
              <a:cs typeface="+mj-cs"/>
            </a:endParaRPr>
          </a:p>
          <a:p>
            <a:pPr marL="176213" indent="-176213" algn="just" rtl="1">
              <a:lnSpc>
                <a:spcPct val="150000"/>
              </a:lnSpc>
              <a:buFontTx/>
              <a:buChar char="-"/>
            </a:pPr>
            <a:r>
              <a:rPr lang="ar-IQ" sz="2400" dirty="0" smtClean="0">
                <a:cs typeface="+mj-cs"/>
              </a:rPr>
              <a:t>ينتمي </a:t>
            </a:r>
            <a:r>
              <a:rPr lang="ar-IQ" sz="2400" dirty="0">
                <a:cs typeface="+mj-cs"/>
              </a:rPr>
              <a:t>القلقاس الى العائلة القلقاسية ويزرع كنبات زينة وكغذاء للانسان من اجل كورماته التي تحتوي على مواد نشوية ويستخدم النشأ في بعض الصناعات ايضا، </a:t>
            </a:r>
            <a:endParaRPr lang="ar-IQ" sz="2400" dirty="0" smtClean="0">
              <a:cs typeface="+mj-cs"/>
            </a:endParaRPr>
          </a:p>
          <a:p>
            <a:pPr marL="176213" indent="-176213" algn="just" rtl="1">
              <a:lnSpc>
                <a:spcPct val="150000"/>
              </a:lnSpc>
              <a:buFontTx/>
              <a:buChar char="-"/>
            </a:pPr>
            <a:r>
              <a:rPr lang="ar-IQ" sz="2400" dirty="0" smtClean="0">
                <a:cs typeface="+mj-cs"/>
              </a:rPr>
              <a:t>وهو </a:t>
            </a:r>
            <a:r>
              <a:rPr lang="ar-IQ" sz="2400" dirty="0">
                <a:cs typeface="+mj-cs"/>
              </a:rPr>
              <a:t>نبات معمر تجدد زراعته سنويا</a:t>
            </a:r>
            <a:r>
              <a:rPr lang="ar-IQ" sz="2400" dirty="0" smtClean="0">
                <a:cs typeface="+mj-cs"/>
              </a:rPr>
              <a:t>،</a:t>
            </a:r>
          </a:p>
          <a:p>
            <a:pPr marL="176213" indent="-176213" algn="just" rtl="1">
              <a:lnSpc>
                <a:spcPct val="150000"/>
              </a:lnSpc>
              <a:buFontTx/>
              <a:buChar char="-"/>
            </a:pPr>
            <a:r>
              <a:rPr lang="ar-IQ" sz="2400" dirty="0" smtClean="0">
                <a:cs typeface="+mj-cs"/>
              </a:rPr>
              <a:t> </a:t>
            </a:r>
            <a:r>
              <a:rPr lang="ar-IQ" sz="2400" dirty="0">
                <a:cs typeface="+mj-cs"/>
              </a:rPr>
              <a:t>ينمو برعم او اكثر من البراعم الموجودة على قطعة التقاوي مكونا ساقا تحمل الاوراق ثم تنفتح قاعدة الساق مكونة </a:t>
            </a:r>
            <a:r>
              <a:rPr lang="ar-IQ" sz="2400" dirty="0" smtClean="0">
                <a:cs typeface="+mj-cs"/>
              </a:rPr>
              <a:t>الكورمة</a:t>
            </a:r>
          </a:p>
          <a:p>
            <a:pPr marL="176213" indent="-176213" algn="just" rtl="1">
              <a:lnSpc>
                <a:spcPct val="150000"/>
              </a:lnSpc>
              <a:buFontTx/>
              <a:buChar char="-"/>
            </a:pPr>
            <a:r>
              <a:rPr lang="ar-IQ" sz="2400" dirty="0" smtClean="0">
                <a:cs typeface="+mj-cs"/>
              </a:rPr>
              <a:t> </a:t>
            </a:r>
            <a:r>
              <a:rPr lang="ar-IQ" sz="2400" dirty="0">
                <a:cs typeface="+mj-cs"/>
              </a:rPr>
              <a:t>ويعتمد النبات على الغذاء المختزن في قطعة التقاوي لمدة </a:t>
            </a:r>
            <a:r>
              <a:rPr lang="en-US" sz="2400" dirty="0">
                <a:cs typeface="+mj-cs"/>
              </a:rPr>
              <a:t>7</a:t>
            </a:r>
            <a:r>
              <a:rPr lang="ar-IQ" sz="2400" dirty="0">
                <a:cs typeface="+mj-cs"/>
              </a:rPr>
              <a:t> – </a:t>
            </a:r>
            <a:r>
              <a:rPr lang="en-US" sz="2400" dirty="0" smtClean="0">
                <a:cs typeface="+mj-cs"/>
              </a:rPr>
              <a:t> 8 </a:t>
            </a:r>
            <a:r>
              <a:rPr lang="ar-IQ" sz="2400" dirty="0">
                <a:cs typeface="+mj-cs"/>
              </a:rPr>
              <a:t>اسابيع حيث يكون النبات بعد هذه المدة قد كون المجموع الجذري لامتصاص الماء والعناصر الغذائية وكذلك يكون المجموع الهوائي الذي يمكن للنبات بواسطته القيام بعملية التمثيل الضوئي وغيرها من العمليات الحيوية للنبات، </a:t>
            </a:r>
            <a:endParaRPr lang="ar-IQ" sz="2400" dirty="0" smtClean="0">
              <a:cs typeface="+mj-cs"/>
            </a:endParaRPr>
          </a:p>
          <a:p>
            <a:pPr marL="0" indent="0" algn="just" rtl="1">
              <a:lnSpc>
                <a:spcPct val="150000"/>
              </a:lnSpc>
              <a:buNone/>
            </a:pPr>
            <a:endParaRPr lang="en-US" sz="2400" dirty="0">
              <a:cs typeface="+mj-cs"/>
            </a:endParaRPr>
          </a:p>
        </p:txBody>
      </p:sp>
    </p:spTree>
    <p:extLst>
      <p:ext uri="{BB962C8B-B14F-4D97-AF65-F5344CB8AC3E}">
        <p14:creationId xmlns:p14="http://schemas.microsoft.com/office/powerpoint/2010/main" val="22334511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القلقاس</a:t>
            </a:r>
            <a:endParaRPr lang="ar-IQ" sz="3200" b="1" dirty="0"/>
          </a:p>
        </p:txBody>
      </p:sp>
      <p:sp>
        <p:nvSpPr>
          <p:cNvPr id="3" name="Content Placeholder 2"/>
          <p:cNvSpPr>
            <a:spLocks noGrp="1"/>
          </p:cNvSpPr>
          <p:nvPr>
            <p:ph idx="1"/>
          </p:nvPr>
        </p:nvSpPr>
        <p:spPr/>
        <p:txBody>
          <a:bodyPr>
            <a:normAutofit fontScale="92500"/>
          </a:bodyPr>
          <a:lstStyle/>
          <a:p>
            <a:pPr marL="0" indent="0" algn="just" rtl="1">
              <a:buNone/>
            </a:pPr>
            <a:r>
              <a:rPr lang="ar-IQ" sz="2400" b="1" dirty="0">
                <a:cs typeface="+mj-cs"/>
              </a:rPr>
              <a:t>* تعريف بالنبات</a:t>
            </a:r>
            <a:endParaRPr lang="en-US" sz="2400" dirty="0">
              <a:cs typeface="+mj-cs"/>
            </a:endParaRPr>
          </a:p>
          <a:p>
            <a:pPr algn="just" rtl="1">
              <a:lnSpc>
                <a:spcPct val="150000"/>
              </a:lnSpc>
              <a:buFontTx/>
              <a:buChar char="-"/>
            </a:pPr>
            <a:r>
              <a:rPr lang="ar-IQ" sz="2400" dirty="0" smtClean="0">
                <a:cs typeface="+mj-cs"/>
              </a:rPr>
              <a:t>والكورمة </a:t>
            </a:r>
            <a:r>
              <a:rPr lang="ar-IQ" sz="2400" dirty="0">
                <a:cs typeface="+mj-cs"/>
              </a:rPr>
              <a:t>عبارة عن انتفاخ قاعدة الساق وتكون فيها الصفات الاخرى المميزة للساق كما تكون مقسمة الى عقد </a:t>
            </a:r>
            <a:r>
              <a:rPr lang="ar-IQ" sz="2400" dirty="0" smtClean="0">
                <a:cs typeface="+mj-cs"/>
              </a:rPr>
              <a:t>وسلاميات </a:t>
            </a:r>
            <a:r>
              <a:rPr lang="ar-IQ" sz="2400" dirty="0">
                <a:cs typeface="+mj-cs"/>
              </a:rPr>
              <a:t>وتخرج اوراق من العقد ويخرج من اباطها </a:t>
            </a:r>
            <a:r>
              <a:rPr lang="ar-IQ" sz="2400" dirty="0" smtClean="0">
                <a:cs typeface="+mj-cs"/>
              </a:rPr>
              <a:t>براعم</a:t>
            </a:r>
          </a:p>
          <a:p>
            <a:pPr algn="just" rtl="1">
              <a:lnSpc>
                <a:spcPct val="150000"/>
              </a:lnSpc>
              <a:buFontTx/>
              <a:buChar char="-"/>
            </a:pPr>
            <a:r>
              <a:rPr lang="ar-IQ" sz="2400" dirty="0" smtClean="0">
                <a:cs typeface="+mj-cs"/>
              </a:rPr>
              <a:t> </a:t>
            </a:r>
            <a:r>
              <a:rPr lang="ar-IQ" sz="2400" dirty="0">
                <a:cs typeface="+mj-cs"/>
              </a:rPr>
              <a:t>وقد تنمو بعض هذه البراعم الجانبية نموا كبيرا ويسمى في هذه الحالة فكا </a:t>
            </a:r>
            <a:endParaRPr lang="ar-IQ" sz="2400" dirty="0" smtClean="0">
              <a:cs typeface="+mj-cs"/>
            </a:endParaRPr>
          </a:p>
          <a:p>
            <a:pPr algn="just" rtl="1">
              <a:lnSpc>
                <a:spcPct val="150000"/>
              </a:lnSpc>
              <a:buFontTx/>
              <a:buChar char="-"/>
            </a:pPr>
            <a:r>
              <a:rPr lang="ar-IQ" sz="2400" dirty="0" smtClean="0">
                <a:cs typeface="+mj-cs"/>
              </a:rPr>
              <a:t>وقد </a:t>
            </a:r>
            <a:r>
              <a:rPr lang="ar-IQ" sz="2400" dirty="0">
                <a:cs typeface="+mj-cs"/>
              </a:rPr>
              <a:t>تخرج جذور </a:t>
            </a:r>
            <a:r>
              <a:rPr lang="ar-IQ" sz="2400" dirty="0" smtClean="0">
                <a:cs typeface="+mj-cs"/>
              </a:rPr>
              <a:t>عرضية من </a:t>
            </a:r>
            <a:r>
              <a:rPr lang="ar-IQ" sz="2400" dirty="0">
                <a:cs typeface="+mj-cs"/>
              </a:rPr>
              <a:t>العقد لتقوم بعملية </a:t>
            </a:r>
            <a:r>
              <a:rPr lang="ar-IQ" sz="2400" dirty="0" smtClean="0">
                <a:cs typeface="+mj-cs"/>
              </a:rPr>
              <a:t>الامتصاص</a:t>
            </a:r>
          </a:p>
          <a:p>
            <a:pPr algn="just" rtl="1">
              <a:lnSpc>
                <a:spcPct val="150000"/>
              </a:lnSpc>
              <a:buFontTx/>
              <a:buChar char="-"/>
            </a:pPr>
            <a:r>
              <a:rPr lang="ar-IQ" sz="2400" dirty="0" smtClean="0">
                <a:cs typeface="+mj-cs"/>
              </a:rPr>
              <a:t> </a:t>
            </a:r>
            <a:r>
              <a:rPr lang="ar-IQ" sz="2400" dirty="0">
                <a:cs typeface="+mj-cs"/>
              </a:rPr>
              <a:t>ويوجد البرعم الطرفي في قمة الكورمة ويحيط به مجموعة من الاوراق البرعمية الغضة وتكون مغلفة ببعض الاوراق التي تحميها. </a:t>
            </a:r>
            <a:endParaRPr lang="en-US" sz="2400" dirty="0">
              <a:cs typeface="+mj-cs"/>
            </a:endParaRPr>
          </a:p>
          <a:p>
            <a:pPr marL="0" indent="0" algn="just" rtl="1">
              <a:lnSpc>
                <a:spcPct val="150000"/>
              </a:lnSpc>
              <a:buNone/>
            </a:pPr>
            <a:r>
              <a:rPr lang="ar-IQ" sz="2400" dirty="0">
                <a:cs typeface="+mj-cs"/>
              </a:rPr>
              <a:t>  </a:t>
            </a:r>
            <a:endParaRPr lang="en-US" sz="2400" dirty="0">
              <a:cs typeface="+mj-cs"/>
            </a:endParaRPr>
          </a:p>
          <a:p>
            <a:pPr marL="0" indent="0" algn="just" rtl="1">
              <a:lnSpc>
                <a:spcPct val="150000"/>
              </a:lnSpc>
              <a:buNone/>
            </a:pPr>
            <a:endParaRPr lang="en-US" sz="2400" dirty="0">
              <a:cs typeface="+mj-cs"/>
            </a:endParaRPr>
          </a:p>
        </p:txBody>
      </p:sp>
    </p:spTree>
    <p:extLst>
      <p:ext uri="{BB962C8B-B14F-4D97-AF65-F5344CB8AC3E}">
        <p14:creationId xmlns:p14="http://schemas.microsoft.com/office/powerpoint/2010/main" val="19018140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القلقاس</a:t>
            </a:r>
            <a:endParaRPr lang="ar-IQ" sz="3200" b="1" dirty="0"/>
          </a:p>
        </p:txBody>
      </p:sp>
      <p:sp>
        <p:nvSpPr>
          <p:cNvPr id="3" name="Content Placeholder 2"/>
          <p:cNvSpPr>
            <a:spLocks noGrp="1"/>
          </p:cNvSpPr>
          <p:nvPr>
            <p:ph idx="1"/>
          </p:nvPr>
        </p:nvSpPr>
        <p:spPr/>
        <p:txBody>
          <a:bodyPr>
            <a:normAutofit/>
          </a:bodyPr>
          <a:lstStyle/>
          <a:p>
            <a:pPr marL="0" indent="0" algn="just" rtl="1">
              <a:buNone/>
            </a:pPr>
            <a:r>
              <a:rPr lang="ar-IQ" sz="2400" b="1" dirty="0">
                <a:cs typeface="+mj-cs"/>
              </a:rPr>
              <a:t>* تعريف بالنبات</a:t>
            </a:r>
            <a:endParaRPr lang="en-US" sz="2400" dirty="0">
              <a:cs typeface="+mj-cs"/>
            </a:endParaRPr>
          </a:p>
          <a:p>
            <a:pPr marL="176213" indent="-176213" algn="just" rtl="1">
              <a:lnSpc>
                <a:spcPct val="200000"/>
              </a:lnSpc>
              <a:buNone/>
            </a:pPr>
            <a:r>
              <a:rPr lang="ar-IQ" sz="2400" dirty="0" smtClean="0">
                <a:cs typeface="+mj-cs"/>
              </a:rPr>
              <a:t>- يعد </a:t>
            </a:r>
            <a:r>
              <a:rPr lang="ar-IQ" sz="2400" dirty="0">
                <a:cs typeface="+mj-cs"/>
              </a:rPr>
              <a:t>القلقاس من حيث القيمة الغذائية محصولا نشويا إذ يكون النشأ من اهم مركبات الكورمة  الا ان ذلك لايمنع من احتوائها على عناصر غذائية اخرى فهو اغنى من البطاطا والبطاطا الحلوة بالبروتين والمعادن والنشأ .  </a:t>
            </a:r>
            <a:r>
              <a:rPr lang="ar-IQ" sz="2400" dirty="0" smtClean="0">
                <a:cs typeface="+mj-cs"/>
              </a:rPr>
              <a:t>............ يتبع                                  </a:t>
            </a:r>
            <a:endParaRPr lang="en-US" sz="2400" dirty="0">
              <a:cs typeface="+mj-cs"/>
            </a:endParaRPr>
          </a:p>
          <a:p>
            <a:pPr marL="0" indent="0" algn="just" rtl="1">
              <a:lnSpc>
                <a:spcPct val="150000"/>
              </a:lnSpc>
              <a:buNone/>
            </a:pPr>
            <a:endParaRPr lang="en-US" sz="2400" dirty="0">
              <a:cs typeface="+mj-cs"/>
            </a:endParaRPr>
          </a:p>
        </p:txBody>
      </p:sp>
    </p:spTree>
    <p:extLst>
      <p:ext uri="{BB962C8B-B14F-4D97-AF65-F5344CB8AC3E}">
        <p14:creationId xmlns:p14="http://schemas.microsoft.com/office/powerpoint/2010/main" val="7356665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القلقاس</a:t>
            </a:r>
            <a:endParaRPr lang="ar-IQ" sz="3200" b="1" dirty="0"/>
          </a:p>
        </p:txBody>
      </p:sp>
      <p:sp>
        <p:nvSpPr>
          <p:cNvPr id="3" name="Content Placeholder 2"/>
          <p:cNvSpPr>
            <a:spLocks noGrp="1"/>
          </p:cNvSpPr>
          <p:nvPr>
            <p:ph idx="1"/>
          </p:nvPr>
        </p:nvSpPr>
        <p:spPr/>
        <p:txBody>
          <a:bodyPr>
            <a:normAutofit fontScale="92500" lnSpcReduction="10000"/>
          </a:bodyPr>
          <a:lstStyle/>
          <a:p>
            <a:pPr marL="0" indent="0" algn="just" rtl="1">
              <a:buNone/>
            </a:pPr>
            <a:r>
              <a:rPr lang="ar-IQ" sz="2400" b="1" dirty="0" smtClean="0">
                <a:cs typeface="+mj-cs"/>
              </a:rPr>
              <a:t>*</a:t>
            </a:r>
            <a:r>
              <a:rPr lang="ar-IQ" sz="2400" b="1" dirty="0">
                <a:cs typeface="+mj-cs"/>
              </a:rPr>
              <a:t>العوامل </a:t>
            </a:r>
            <a:r>
              <a:rPr lang="ar-IQ" sz="2400" b="1" dirty="0" smtClean="0">
                <a:cs typeface="+mj-cs"/>
              </a:rPr>
              <a:t>الجوية</a:t>
            </a:r>
            <a:endParaRPr lang="en-US" sz="2400" dirty="0">
              <a:cs typeface="+mj-cs"/>
            </a:endParaRPr>
          </a:p>
          <a:p>
            <a:pPr algn="just" rtl="1">
              <a:lnSpc>
                <a:spcPct val="150000"/>
              </a:lnSpc>
              <a:buFontTx/>
              <a:buChar char="-"/>
            </a:pPr>
            <a:r>
              <a:rPr lang="ar-IQ" sz="2400" dirty="0" smtClean="0">
                <a:cs typeface="+mj-cs"/>
              </a:rPr>
              <a:t>القلقاس </a:t>
            </a:r>
            <a:r>
              <a:rPr lang="ar-IQ" sz="2400" dirty="0">
                <a:cs typeface="+mj-cs"/>
              </a:rPr>
              <a:t>محصول صيفي يحتاج لدرجات حرارة مرتفعة ونهار طويل كما انه لا يتحمل الصقيع وتزداد سرعة انبات الكورمات بارتفاع درجات الحرارة </a:t>
            </a:r>
            <a:endParaRPr lang="ar-IQ" sz="2400" dirty="0" smtClean="0">
              <a:cs typeface="+mj-cs"/>
            </a:endParaRPr>
          </a:p>
          <a:p>
            <a:pPr algn="just" rtl="1">
              <a:lnSpc>
                <a:spcPct val="150000"/>
              </a:lnSpc>
              <a:buFontTx/>
              <a:buChar char="-"/>
            </a:pPr>
            <a:r>
              <a:rPr lang="ar-IQ" sz="2400" dirty="0" smtClean="0">
                <a:cs typeface="+mj-cs"/>
              </a:rPr>
              <a:t>ويحتاج </a:t>
            </a:r>
            <a:r>
              <a:rPr lang="ar-IQ" sz="2400" dirty="0">
                <a:cs typeface="+mj-cs"/>
              </a:rPr>
              <a:t>الى درجات حرارة مرتفعة ونهار طويل في فترات نموه الاولى</a:t>
            </a:r>
            <a:r>
              <a:rPr lang="ar-IQ" sz="2400" dirty="0" smtClean="0">
                <a:cs typeface="+mj-cs"/>
              </a:rPr>
              <a:t>،</a:t>
            </a:r>
          </a:p>
          <a:p>
            <a:pPr algn="just" rtl="1">
              <a:lnSpc>
                <a:spcPct val="150000"/>
              </a:lnSpc>
              <a:buFontTx/>
              <a:buChar char="-"/>
            </a:pPr>
            <a:r>
              <a:rPr lang="ar-IQ" sz="2400" dirty="0" smtClean="0">
                <a:cs typeface="+mj-cs"/>
              </a:rPr>
              <a:t> </a:t>
            </a:r>
            <a:r>
              <a:rPr lang="ar-IQ" sz="2400" dirty="0">
                <a:cs typeface="+mj-cs"/>
              </a:rPr>
              <a:t>وتزداد سرعة انتقال المواد الغذائية التي يصنعها النبات في المجموع الخضري الى الكورمات في درجات الحرارة المنخفضة والنهار القصير </a:t>
            </a:r>
            <a:endParaRPr lang="ar-IQ" sz="2400" dirty="0" smtClean="0">
              <a:cs typeface="+mj-cs"/>
            </a:endParaRPr>
          </a:p>
          <a:p>
            <a:pPr algn="just" rtl="1">
              <a:lnSpc>
                <a:spcPct val="150000"/>
              </a:lnSpc>
              <a:buFontTx/>
              <a:buChar char="-"/>
            </a:pPr>
            <a:r>
              <a:rPr lang="ar-IQ" sz="2400" dirty="0" smtClean="0">
                <a:cs typeface="+mj-cs"/>
              </a:rPr>
              <a:t>وتعتبر </a:t>
            </a:r>
            <a:r>
              <a:rPr lang="ar-IQ" sz="2400" dirty="0">
                <a:cs typeface="+mj-cs"/>
              </a:rPr>
              <a:t>درجات الحرارة المرتفعة والنهار الطويل الظروف المثالية للنبات في الاطوار الاولى والمتوسطة من </a:t>
            </a:r>
            <a:r>
              <a:rPr lang="ar-IQ" sz="2400" dirty="0" smtClean="0">
                <a:cs typeface="+mj-cs"/>
              </a:rPr>
              <a:t>حياته</a:t>
            </a:r>
          </a:p>
          <a:p>
            <a:pPr algn="just" rtl="1">
              <a:lnSpc>
                <a:spcPct val="150000"/>
              </a:lnSpc>
              <a:buFontTx/>
              <a:buChar char="-"/>
            </a:pPr>
            <a:r>
              <a:rPr lang="ar-IQ" sz="2400" dirty="0" smtClean="0">
                <a:cs typeface="+mj-cs"/>
              </a:rPr>
              <a:t> </a:t>
            </a:r>
            <a:r>
              <a:rPr lang="ar-IQ" sz="2400" dirty="0">
                <a:cs typeface="+mj-cs"/>
              </a:rPr>
              <a:t>ودرجات الحرارة المنخفضة والنهار القصير في اخر حياة النبات.  </a:t>
            </a:r>
            <a:r>
              <a:rPr lang="ar-IQ" sz="2400" dirty="0" smtClean="0">
                <a:cs typeface="+mj-cs"/>
              </a:rPr>
              <a:t>....... يتبع                                                                                                        </a:t>
            </a:r>
            <a:endParaRPr lang="en-US"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5498424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القلقاس</a:t>
            </a:r>
            <a:endParaRPr lang="ar-IQ" sz="3200" b="1" dirty="0"/>
          </a:p>
        </p:txBody>
      </p:sp>
      <p:sp>
        <p:nvSpPr>
          <p:cNvPr id="3" name="Content Placeholder 2"/>
          <p:cNvSpPr>
            <a:spLocks noGrp="1"/>
          </p:cNvSpPr>
          <p:nvPr>
            <p:ph idx="1"/>
          </p:nvPr>
        </p:nvSpPr>
        <p:spPr/>
        <p:txBody>
          <a:bodyPr>
            <a:normAutofit/>
          </a:bodyPr>
          <a:lstStyle/>
          <a:p>
            <a:pPr marL="0" indent="0" algn="just" rtl="1">
              <a:buNone/>
            </a:pPr>
            <a:r>
              <a:rPr lang="ar-IQ" sz="2400" b="1" dirty="0" smtClean="0">
                <a:cs typeface="+mj-cs"/>
              </a:rPr>
              <a:t>* التربة الملائمة                                                                                                                       </a:t>
            </a:r>
            <a:endParaRPr lang="en-US" sz="2400" dirty="0">
              <a:cs typeface="+mj-cs"/>
            </a:endParaRPr>
          </a:p>
          <a:p>
            <a:pPr marL="176213" indent="-176213" algn="just" rtl="1">
              <a:lnSpc>
                <a:spcPct val="150000"/>
              </a:lnSpc>
              <a:buFontTx/>
              <a:buChar char="-"/>
            </a:pPr>
            <a:r>
              <a:rPr lang="ar-IQ" sz="2400" dirty="0" smtClean="0">
                <a:cs typeface="+mj-cs"/>
              </a:rPr>
              <a:t>يشترط </a:t>
            </a:r>
            <a:r>
              <a:rPr lang="ar-IQ" sz="2400" dirty="0">
                <a:cs typeface="+mj-cs"/>
              </a:rPr>
              <a:t>ان تكون الارض التي يزرع فيها القلقاس خصبة جيدة الصرف مفككة نوعا ما وقادرة على الاحتفاظ </a:t>
            </a:r>
            <a:r>
              <a:rPr lang="ar-IQ" sz="2400" dirty="0" smtClean="0">
                <a:cs typeface="+mj-cs"/>
              </a:rPr>
              <a:t>بالرطوبة</a:t>
            </a:r>
          </a:p>
          <a:p>
            <a:pPr marL="176213" indent="-176213" algn="just" rtl="1">
              <a:lnSpc>
                <a:spcPct val="150000"/>
              </a:lnSpc>
              <a:buFontTx/>
              <a:buChar char="-"/>
            </a:pPr>
            <a:r>
              <a:rPr lang="ar-IQ" sz="2400" dirty="0" smtClean="0">
                <a:cs typeface="+mj-cs"/>
              </a:rPr>
              <a:t> </a:t>
            </a:r>
            <a:r>
              <a:rPr lang="ar-IQ" sz="2400" dirty="0">
                <a:cs typeface="+mj-cs"/>
              </a:rPr>
              <a:t>وتلائم زراعة القلقاس الاراضي الصفراء الخفيفة والثقيلة الجيدة </a:t>
            </a:r>
            <a:r>
              <a:rPr lang="ar-IQ" sz="2400" dirty="0" smtClean="0">
                <a:cs typeface="+mj-cs"/>
              </a:rPr>
              <a:t>الصرف</a:t>
            </a:r>
          </a:p>
          <a:p>
            <a:pPr marL="176213" indent="-176213" algn="just" rtl="1">
              <a:lnSpc>
                <a:spcPct val="150000"/>
              </a:lnSpc>
              <a:buFontTx/>
              <a:buChar char="-"/>
            </a:pPr>
            <a:r>
              <a:rPr lang="ar-IQ" sz="2400" dirty="0" smtClean="0">
                <a:cs typeface="+mj-cs"/>
              </a:rPr>
              <a:t> و</a:t>
            </a:r>
            <a:r>
              <a:rPr lang="ar-IQ" sz="2400" dirty="0">
                <a:cs typeface="+mj-cs"/>
              </a:rPr>
              <a:t> تكون </a:t>
            </a:r>
            <a:r>
              <a:rPr lang="ar-IQ" sz="2400" dirty="0" smtClean="0">
                <a:cs typeface="+mj-cs"/>
              </a:rPr>
              <a:t>الاراضي </a:t>
            </a:r>
            <a:r>
              <a:rPr lang="ar-IQ" sz="2400" dirty="0">
                <a:cs typeface="+mj-cs"/>
              </a:rPr>
              <a:t>الصفراء الثقيلة </a:t>
            </a:r>
            <a:r>
              <a:rPr lang="ar-IQ" sz="2400" dirty="0" smtClean="0">
                <a:cs typeface="+mj-cs"/>
              </a:rPr>
              <a:t>اكثر </a:t>
            </a:r>
            <a:r>
              <a:rPr lang="ar-IQ" sz="2400" dirty="0">
                <a:cs typeface="+mj-cs"/>
              </a:rPr>
              <a:t>ملائمة</a:t>
            </a:r>
            <a:r>
              <a:rPr lang="ar-IQ" sz="2400" dirty="0" smtClean="0">
                <a:cs typeface="+mj-cs"/>
              </a:rPr>
              <a:t>................... يتبع</a:t>
            </a:r>
            <a:endParaRPr lang="en-US"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7786097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القلقاس</a:t>
            </a:r>
            <a:endParaRPr lang="ar-IQ" sz="3200" b="1" dirty="0"/>
          </a:p>
        </p:txBody>
      </p:sp>
      <p:sp>
        <p:nvSpPr>
          <p:cNvPr id="3" name="Content Placeholder 2"/>
          <p:cNvSpPr>
            <a:spLocks noGrp="1"/>
          </p:cNvSpPr>
          <p:nvPr>
            <p:ph idx="1"/>
          </p:nvPr>
        </p:nvSpPr>
        <p:spPr/>
        <p:txBody>
          <a:bodyPr>
            <a:normAutofit fontScale="85000" lnSpcReduction="10000"/>
          </a:bodyPr>
          <a:lstStyle/>
          <a:p>
            <a:pPr marL="0" indent="0" algn="just" rtl="1">
              <a:lnSpc>
                <a:spcPct val="150000"/>
              </a:lnSpc>
              <a:buNone/>
            </a:pPr>
            <a:r>
              <a:rPr lang="ar-IQ" sz="2400" b="1" dirty="0" smtClean="0">
                <a:cs typeface="+mj-cs"/>
              </a:rPr>
              <a:t>*</a:t>
            </a:r>
            <a:r>
              <a:rPr lang="ar-IQ" sz="2400" b="1" dirty="0">
                <a:cs typeface="+mj-cs"/>
              </a:rPr>
              <a:t> التكاثر                                                                                                               </a:t>
            </a:r>
            <a:endParaRPr lang="en-US" sz="2400" dirty="0">
              <a:cs typeface="+mj-cs"/>
            </a:endParaRPr>
          </a:p>
          <a:p>
            <a:pPr marL="176213" indent="-176213" algn="just" rtl="1">
              <a:lnSpc>
                <a:spcPct val="150000"/>
              </a:lnSpc>
              <a:buNone/>
            </a:pPr>
            <a:r>
              <a:rPr lang="ar-IQ" sz="2400" dirty="0" smtClean="0">
                <a:cs typeface="+mj-cs"/>
              </a:rPr>
              <a:t>-لايكون </a:t>
            </a:r>
            <a:r>
              <a:rPr lang="ar-IQ" sz="2400" dirty="0">
                <a:cs typeface="+mj-cs"/>
              </a:rPr>
              <a:t>القلقاس بذورا تحت ظروف معظم البلدان ولكنه يكون بذورا في موطنه الاصلي ويتكاثرخضريا بالكورمات، </a:t>
            </a:r>
            <a:endParaRPr lang="ar-IQ" sz="2400" dirty="0" smtClean="0">
              <a:cs typeface="+mj-cs"/>
            </a:endParaRPr>
          </a:p>
          <a:p>
            <a:pPr marL="176213" indent="-176213" algn="just" rtl="1">
              <a:lnSpc>
                <a:spcPct val="150000"/>
              </a:lnSpc>
              <a:buNone/>
            </a:pPr>
            <a:r>
              <a:rPr lang="ar-IQ" sz="2400" dirty="0" smtClean="0">
                <a:cs typeface="+mj-cs"/>
              </a:rPr>
              <a:t>تقلع </a:t>
            </a:r>
            <a:r>
              <a:rPr lang="ar-IQ" sz="2400" dirty="0">
                <a:cs typeface="+mj-cs"/>
              </a:rPr>
              <a:t>التقاوي المحجوزة في الارض قبل موعد الزراعة </a:t>
            </a:r>
            <a:endParaRPr lang="ar-IQ" sz="2400" dirty="0" smtClean="0">
              <a:cs typeface="+mj-cs"/>
            </a:endParaRPr>
          </a:p>
          <a:p>
            <a:pPr marL="176213" indent="-176213" algn="just" rtl="1">
              <a:lnSpc>
                <a:spcPct val="150000"/>
              </a:lnSpc>
              <a:buNone/>
            </a:pPr>
            <a:r>
              <a:rPr lang="ar-IQ" sz="2400" dirty="0" smtClean="0">
                <a:cs typeface="+mj-cs"/>
              </a:rPr>
              <a:t>وتقطع </a:t>
            </a:r>
            <a:r>
              <a:rPr lang="ar-IQ" sz="2400" dirty="0">
                <a:cs typeface="+mj-cs"/>
              </a:rPr>
              <a:t>الكبيرة منها الى قطع بقطع الجزء العلوي من الكورمة المحتوي على البرعم الطرفي اولا ثم تجزا بقية الكورمة بعد ذلك طوليا الى قطع بحيث يحتوي كل جزء على عدد من البراعم.                            </a:t>
            </a:r>
            <a:endParaRPr lang="en-US" sz="2400" dirty="0">
              <a:cs typeface="+mj-cs"/>
            </a:endParaRPr>
          </a:p>
          <a:p>
            <a:pPr marL="0" indent="0" algn="just" rtl="1">
              <a:lnSpc>
                <a:spcPct val="150000"/>
              </a:lnSpc>
              <a:buNone/>
            </a:pPr>
            <a:r>
              <a:rPr lang="ar-IQ" sz="2400" b="1" dirty="0">
                <a:cs typeface="+mj-cs"/>
              </a:rPr>
              <a:t>*موعد  الزراعة                                                                                                                     </a:t>
            </a:r>
            <a:endParaRPr lang="en-US" sz="2400" dirty="0">
              <a:cs typeface="+mj-cs"/>
            </a:endParaRPr>
          </a:p>
          <a:p>
            <a:pPr marL="0" indent="0" algn="just" rtl="1">
              <a:lnSpc>
                <a:spcPct val="150000"/>
              </a:lnSpc>
              <a:buNone/>
            </a:pPr>
            <a:r>
              <a:rPr lang="ar-IQ" sz="2400" dirty="0">
                <a:cs typeface="+mj-cs"/>
              </a:rPr>
              <a:t> يزرع القلقاس عندما تبدا درجات الحرارة في الارتفاع ابتداء من شهر اذار وحتى شهر مايس</a:t>
            </a:r>
            <a:r>
              <a:rPr lang="ar-IQ" sz="2400" dirty="0" smtClean="0"/>
              <a:t>.</a:t>
            </a:r>
          </a:p>
          <a:p>
            <a:pPr marL="0" indent="0" algn="just" rtl="1">
              <a:lnSpc>
                <a:spcPct val="150000"/>
              </a:lnSpc>
              <a:buNone/>
            </a:pPr>
            <a:r>
              <a:rPr lang="ar-IQ" sz="2400" dirty="0" smtClean="0"/>
              <a:t>................................. يتبع                                       </a:t>
            </a:r>
            <a:endParaRPr lang="en-US" sz="2400" dirty="0"/>
          </a:p>
          <a:p>
            <a:pPr marL="0" indent="0" algn="just" rtl="1">
              <a:buNone/>
            </a:pPr>
            <a:endParaRPr lang="en-US"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36239245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القلقاس</a:t>
            </a:r>
            <a:endParaRPr lang="ar-IQ" sz="3200" b="1" dirty="0"/>
          </a:p>
        </p:txBody>
      </p:sp>
      <p:sp>
        <p:nvSpPr>
          <p:cNvPr id="3" name="Content Placeholder 2"/>
          <p:cNvSpPr>
            <a:spLocks noGrp="1"/>
          </p:cNvSpPr>
          <p:nvPr>
            <p:ph idx="1"/>
          </p:nvPr>
        </p:nvSpPr>
        <p:spPr/>
        <p:txBody>
          <a:bodyPr>
            <a:normAutofit/>
          </a:bodyPr>
          <a:lstStyle/>
          <a:p>
            <a:pPr marL="0" indent="0" algn="just" rtl="1">
              <a:lnSpc>
                <a:spcPct val="150000"/>
              </a:lnSpc>
              <a:buNone/>
            </a:pPr>
            <a:r>
              <a:rPr lang="ar-IQ" sz="2400" b="1" dirty="0" smtClean="0">
                <a:cs typeface="+mj-cs"/>
              </a:rPr>
              <a:t>*</a:t>
            </a:r>
            <a:r>
              <a:rPr lang="ar-IQ" sz="2400" b="1" dirty="0">
                <a:cs typeface="+mj-cs"/>
              </a:rPr>
              <a:t> *اعداد الارض للزراعة</a:t>
            </a:r>
            <a:endParaRPr lang="en-US" sz="2400" dirty="0">
              <a:cs typeface="+mj-cs"/>
            </a:endParaRPr>
          </a:p>
          <a:p>
            <a:pPr marL="176213" indent="-176213" algn="just" rtl="1">
              <a:lnSpc>
                <a:spcPct val="150000"/>
              </a:lnSpc>
              <a:buFontTx/>
              <a:buChar char="-"/>
            </a:pPr>
            <a:r>
              <a:rPr lang="ar-IQ" sz="2400" dirty="0" smtClean="0">
                <a:cs typeface="+mj-cs"/>
              </a:rPr>
              <a:t>تحرث </a:t>
            </a:r>
            <a:r>
              <a:rPr lang="ar-IQ" sz="2400" dirty="0">
                <a:cs typeface="+mj-cs"/>
              </a:rPr>
              <a:t>الارض مرتين وتضاف الاسمدة الحيوانية </a:t>
            </a:r>
            <a:r>
              <a:rPr lang="ar-IQ" sz="2400" dirty="0" smtClean="0">
                <a:cs typeface="+mj-cs"/>
              </a:rPr>
              <a:t>وتخطط</a:t>
            </a:r>
          </a:p>
          <a:p>
            <a:pPr marL="176213" indent="-176213" algn="just" rtl="1">
              <a:lnSpc>
                <a:spcPct val="150000"/>
              </a:lnSpc>
              <a:buFontTx/>
              <a:buChar char="-"/>
            </a:pPr>
            <a:r>
              <a:rPr lang="ar-IQ" sz="2400" dirty="0" smtClean="0">
                <a:cs typeface="+mj-cs"/>
              </a:rPr>
              <a:t> وتوضع </a:t>
            </a:r>
            <a:r>
              <a:rPr lang="ar-IQ" sz="2400" dirty="0">
                <a:cs typeface="+mj-cs"/>
              </a:rPr>
              <a:t>التقاوي في قاع الخطوط التي يتراوح عمقها </a:t>
            </a:r>
            <a:r>
              <a:rPr lang="en-US" sz="2400" dirty="0">
                <a:cs typeface="+mj-cs"/>
              </a:rPr>
              <a:t>10</a:t>
            </a:r>
            <a:r>
              <a:rPr lang="ar-IQ" sz="2400" dirty="0">
                <a:cs typeface="+mj-cs"/>
              </a:rPr>
              <a:t> – </a:t>
            </a:r>
            <a:r>
              <a:rPr lang="en-US" sz="2400" dirty="0">
                <a:cs typeface="+mj-cs"/>
              </a:rPr>
              <a:t>15</a:t>
            </a:r>
            <a:r>
              <a:rPr lang="ar-IQ" sz="2400" dirty="0">
                <a:cs typeface="+mj-cs"/>
              </a:rPr>
              <a:t> سم </a:t>
            </a:r>
            <a:endParaRPr lang="ar-IQ" sz="2400" dirty="0" smtClean="0">
              <a:cs typeface="+mj-cs"/>
            </a:endParaRPr>
          </a:p>
          <a:p>
            <a:pPr marL="176213" indent="-176213" algn="just" rtl="1">
              <a:lnSpc>
                <a:spcPct val="150000"/>
              </a:lnSpc>
              <a:buFontTx/>
              <a:buChar char="-"/>
            </a:pPr>
            <a:r>
              <a:rPr lang="ar-IQ" sz="2400" dirty="0" smtClean="0">
                <a:cs typeface="+mj-cs"/>
              </a:rPr>
              <a:t>وتكون </a:t>
            </a:r>
            <a:r>
              <a:rPr lang="ar-IQ" sz="2400" dirty="0">
                <a:cs typeface="+mj-cs"/>
              </a:rPr>
              <a:t>مسافة الزراعة بين نبات واخر</a:t>
            </a:r>
            <a:r>
              <a:rPr lang="en-US" sz="2400" dirty="0">
                <a:cs typeface="+mj-cs"/>
              </a:rPr>
              <a:t>40</a:t>
            </a:r>
            <a:r>
              <a:rPr lang="ar-IQ" sz="2400" dirty="0">
                <a:cs typeface="+mj-cs"/>
              </a:rPr>
              <a:t> سم. </a:t>
            </a:r>
            <a:endParaRPr lang="en-US" sz="2400" dirty="0">
              <a:cs typeface="+mj-cs"/>
            </a:endParaRPr>
          </a:p>
          <a:p>
            <a:pPr marL="0" indent="0" algn="just" rtl="1">
              <a:lnSpc>
                <a:spcPct val="150000"/>
              </a:lnSpc>
              <a:buNone/>
            </a:pPr>
            <a:r>
              <a:rPr lang="ar-IQ" sz="2400" b="1" dirty="0">
                <a:cs typeface="+mj-cs"/>
              </a:rPr>
              <a:t>*الـــــــري</a:t>
            </a:r>
            <a:endParaRPr lang="en-US" sz="2400" dirty="0">
              <a:cs typeface="+mj-cs"/>
            </a:endParaRPr>
          </a:p>
          <a:p>
            <a:pPr marL="176213" indent="-176213" algn="just" rtl="1">
              <a:lnSpc>
                <a:spcPct val="150000"/>
              </a:lnSpc>
              <a:buNone/>
            </a:pPr>
            <a:r>
              <a:rPr lang="ar-IQ" sz="2400" dirty="0" smtClean="0">
                <a:cs typeface="+mj-cs"/>
              </a:rPr>
              <a:t>- القلقاس </a:t>
            </a:r>
            <a:r>
              <a:rPr lang="ar-IQ" sz="2400" dirty="0">
                <a:cs typeface="+mj-cs"/>
              </a:rPr>
              <a:t>نبات نصف مائي يحتاج لري غزير متقارب حيث يجب ان يروى بعد الزراعة على مدى كل اسبوعين ثم تتقارب الفترات اثناء أشهر النمو. </a:t>
            </a:r>
            <a:r>
              <a:rPr lang="ar-IQ" sz="2400" dirty="0" smtClean="0">
                <a:cs typeface="+mj-cs"/>
              </a:rPr>
              <a:t>...... يتبع</a:t>
            </a:r>
            <a:endParaRPr lang="en-US" sz="2400" dirty="0">
              <a:cs typeface="+mj-cs"/>
            </a:endParaRPr>
          </a:p>
          <a:p>
            <a:pPr marL="0" indent="0" algn="just" rtl="1">
              <a:lnSpc>
                <a:spcPct val="150000"/>
              </a:lnSpc>
              <a:buNone/>
            </a:pPr>
            <a:endParaRPr lang="en-US"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9149389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القلقاس</a:t>
            </a:r>
            <a:endParaRPr lang="ar-IQ" sz="3200" b="1" dirty="0"/>
          </a:p>
        </p:txBody>
      </p:sp>
      <p:sp>
        <p:nvSpPr>
          <p:cNvPr id="3" name="Content Placeholder 2"/>
          <p:cNvSpPr>
            <a:spLocks noGrp="1"/>
          </p:cNvSpPr>
          <p:nvPr>
            <p:ph idx="1"/>
          </p:nvPr>
        </p:nvSpPr>
        <p:spPr/>
        <p:txBody>
          <a:bodyPr>
            <a:normAutofit lnSpcReduction="10000"/>
          </a:bodyPr>
          <a:lstStyle/>
          <a:p>
            <a:pPr marL="0" indent="0" algn="just" rtl="1">
              <a:lnSpc>
                <a:spcPct val="150000"/>
              </a:lnSpc>
              <a:buNone/>
            </a:pPr>
            <a:r>
              <a:rPr lang="ar-IQ" sz="2400" b="1" dirty="0">
                <a:cs typeface="+mj-cs"/>
              </a:rPr>
              <a:t>*التسميد</a:t>
            </a:r>
            <a:endParaRPr lang="en-US" sz="2400" dirty="0">
              <a:cs typeface="+mj-cs"/>
            </a:endParaRPr>
          </a:p>
          <a:p>
            <a:pPr marL="176213" indent="-176213" algn="just" rtl="1">
              <a:lnSpc>
                <a:spcPct val="150000"/>
              </a:lnSpc>
              <a:buFontTx/>
              <a:buChar char="-"/>
            </a:pPr>
            <a:r>
              <a:rPr lang="ar-IQ" sz="2400" dirty="0" smtClean="0">
                <a:cs typeface="+mj-cs"/>
              </a:rPr>
              <a:t>يؤدي </a:t>
            </a:r>
            <a:r>
              <a:rPr lang="ar-IQ" sz="2400" dirty="0">
                <a:cs typeface="+mj-cs"/>
              </a:rPr>
              <a:t>النتروجين الى زيادة حجم المجموع الخضري وحجم الكورمات، ويؤدي الى </a:t>
            </a:r>
            <a:r>
              <a:rPr lang="ar-IQ" sz="2400" dirty="0" smtClean="0">
                <a:cs typeface="+mj-cs"/>
              </a:rPr>
              <a:t> نقص </a:t>
            </a:r>
            <a:r>
              <a:rPr lang="ar-IQ" sz="2400" dirty="0">
                <a:cs typeface="+mj-cs"/>
              </a:rPr>
              <a:t>نسبة انتقال المواد الكاربوهيدراتية من المجموع الخضري الى الكورمات، وينصح باضافتة في الفترات الاولى من حياة النبات، </a:t>
            </a:r>
            <a:endParaRPr lang="ar-IQ" sz="2400" dirty="0" smtClean="0">
              <a:cs typeface="+mj-cs"/>
            </a:endParaRPr>
          </a:p>
          <a:p>
            <a:pPr marL="176213" indent="-176213" algn="just" rtl="1">
              <a:lnSpc>
                <a:spcPct val="150000"/>
              </a:lnSpc>
              <a:buFontTx/>
              <a:buChar char="-"/>
            </a:pPr>
            <a:r>
              <a:rPr lang="ar-IQ" sz="2400" dirty="0" smtClean="0">
                <a:cs typeface="+mj-cs"/>
              </a:rPr>
              <a:t>والقلقاس </a:t>
            </a:r>
            <a:r>
              <a:rPr lang="ar-IQ" sz="2400" dirty="0">
                <a:cs typeface="+mj-cs"/>
              </a:rPr>
              <a:t>محصول نشوي يختزن المواد النشوية في الكورمات </a:t>
            </a:r>
            <a:r>
              <a:rPr lang="ar-IQ" sz="2400" dirty="0" smtClean="0">
                <a:cs typeface="+mj-cs"/>
              </a:rPr>
              <a:t>ويحتاج </a:t>
            </a:r>
            <a:r>
              <a:rPr lang="ar-IQ" sz="2400" dirty="0">
                <a:cs typeface="+mj-cs"/>
              </a:rPr>
              <a:t>الى </a:t>
            </a:r>
            <a:r>
              <a:rPr lang="ar-IQ" sz="2400" dirty="0" smtClean="0">
                <a:cs typeface="+mj-cs"/>
              </a:rPr>
              <a:t>البوتاسيوم</a:t>
            </a:r>
          </a:p>
          <a:p>
            <a:pPr marL="176213" indent="-176213" algn="just" rtl="1">
              <a:lnSpc>
                <a:spcPct val="150000"/>
              </a:lnSpc>
              <a:buFontTx/>
              <a:buChar char="-"/>
            </a:pPr>
            <a:r>
              <a:rPr lang="ar-IQ" sz="2400" dirty="0" smtClean="0">
                <a:cs typeface="+mj-cs"/>
              </a:rPr>
              <a:t> </a:t>
            </a:r>
            <a:r>
              <a:rPr lang="ar-IQ" sz="2400" dirty="0">
                <a:cs typeface="+mj-cs"/>
              </a:rPr>
              <a:t>ويسمد الدونم الواحد بحوالي </a:t>
            </a:r>
            <a:r>
              <a:rPr lang="en-US" sz="2400" dirty="0">
                <a:cs typeface="+mj-cs"/>
              </a:rPr>
              <a:t>500</a:t>
            </a:r>
            <a:r>
              <a:rPr lang="ar-IQ" sz="2400" dirty="0">
                <a:cs typeface="+mj-cs"/>
              </a:rPr>
              <a:t> كغم في كل من السماد النتروجيني والسماد الفسفوري و</a:t>
            </a:r>
            <a:r>
              <a:rPr lang="en-US" sz="2400" dirty="0">
                <a:cs typeface="+mj-cs"/>
              </a:rPr>
              <a:t>25</a:t>
            </a:r>
            <a:r>
              <a:rPr lang="ar-IQ" sz="2400" dirty="0">
                <a:cs typeface="+mj-cs"/>
              </a:rPr>
              <a:t> كغم من السماد البوتاسي</a:t>
            </a:r>
            <a:r>
              <a:rPr lang="ar-IQ" sz="2400" dirty="0" smtClean="0">
                <a:cs typeface="+mj-cs"/>
              </a:rPr>
              <a:t>................. يتبع</a:t>
            </a:r>
            <a:endParaRPr lang="en-US" sz="2400" dirty="0">
              <a:cs typeface="+mj-cs"/>
            </a:endParaRPr>
          </a:p>
          <a:p>
            <a:pPr marL="0" indent="0" algn="just" rtl="1">
              <a:lnSpc>
                <a:spcPct val="150000"/>
              </a:lnSpc>
              <a:buNone/>
            </a:pPr>
            <a:endParaRPr lang="en-US"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2132040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الخرشوف</a:t>
            </a:r>
            <a:endParaRPr lang="ar-IQ" sz="3200" b="1" dirty="0"/>
          </a:p>
        </p:txBody>
      </p:sp>
      <p:sp>
        <p:nvSpPr>
          <p:cNvPr id="3" name="Content Placeholder 2"/>
          <p:cNvSpPr>
            <a:spLocks noGrp="1"/>
          </p:cNvSpPr>
          <p:nvPr>
            <p:ph idx="1"/>
          </p:nvPr>
        </p:nvSpPr>
        <p:spPr/>
        <p:txBody>
          <a:bodyPr/>
          <a:lstStyle/>
          <a:p>
            <a:pPr marL="0" indent="0" algn="just" rtl="1">
              <a:lnSpc>
                <a:spcPct val="150000"/>
              </a:lnSpc>
              <a:buNone/>
            </a:pPr>
            <a:r>
              <a:rPr lang="ar-IQ" b="1" dirty="0" smtClean="0">
                <a:cs typeface="+mj-cs"/>
              </a:rPr>
              <a:t>- الاسم </a:t>
            </a:r>
            <a:r>
              <a:rPr lang="ar-IQ" b="1" dirty="0">
                <a:cs typeface="+mj-cs"/>
              </a:rPr>
              <a:t>الانكليزي : </a:t>
            </a:r>
            <a:r>
              <a:rPr lang="en-US" b="1" dirty="0">
                <a:cs typeface="+mj-cs"/>
              </a:rPr>
              <a:t>Artichoke</a:t>
            </a:r>
            <a:endParaRPr lang="en-US" dirty="0">
              <a:cs typeface="+mj-cs"/>
            </a:endParaRPr>
          </a:p>
          <a:p>
            <a:pPr marL="0" indent="0" algn="just" rtl="1">
              <a:lnSpc>
                <a:spcPct val="150000"/>
              </a:lnSpc>
              <a:buNone/>
            </a:pPr>
            <a:r>
              <a:rPr lang="ar-IQ" b="1" dirty="0" smtClean="0">
                <a:cs typeface="+mj-cs"/>
              </a:rPr>
              <a:t>- الاسم العلمي: </a:t>
            </a:r>
            <a:r>
              <a:rPr lang="en-US" b="1" i="1" dirty="0" err="1" smtClean="0">
                <a:cs typeface="+mj-cs"/>
              </a:rPr>
              <a:t>Cynara</a:t>
            </a:r>
            <a:r>
              <a:rPr lang="en-US" b="1" i="1" dirty="0" smtClean="0">
                <a:cs typeface="+mj-cs"/>
              </a:rPr>
              <a:t> </a:t>
            </a:r>
            <a:r>
              <a:rPr lang="en-US" b="1" i="1" dirty="0" err="1">
                <a:cs typeface="+mj-cs"/>
              </a:rPr>
              <a:t>scoymus</a:t>
            </a:r>
            <a:endParaRPr lang="en-US" dirty="0">
              <a:cs typeface="+mj-cs"/>
            </a:endParaRPr>
          </a:p>
          <a:p>
            <a:pPr marL="0" indent="0" algn="just" rtl="1">
              <a:lnSpc>
                <a:spcPct val="150000"/>
              </a:lnSpc>
              <a:buNone/>
            </a:pPr>
            <a:r>
              <a:rPr lang="ar-IQ" b="1" dirty="0" smtClean="0">
                <a:cs typeface="+mj-cs"/>
              </a:rPr>
              <a:t>- العائلة </a:t>
            </a:r>
            <a:r>
              <a:rPr lang="ar-IQ" b="1" dirty="0">
                <a:cs typeface="+mj-cs"/>
              </a:rPr>
              <a:t>المركبة  : </a:t>
            </a:r>
            <a:r>
              <a:rPr lang="en-US" b="1" dirty="0" err="1"/>
              <a:t>Asteraceae</a:t>
            </a:r>
            <a:endParaRPr lang="en-US" dirty="0">
              <a:effectLst/>
              <a:cs typeface="+mj-cs"/>
            </a:endParaRPr>
          </a:p>
        </p:txBody>
      </p:sp>
    </p:spTree>
    <p:extLst>
      <p:ext uri="{BB962C8B-B14F-4D97-AF65-F5344CB8AC3E}">
        <p14:creationId xmlns:p14="http://schemas.microsoft.com/office/powerpoint/2010/main" val="26566571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القلقاس</a:t>
            </a:r>
            <a:endParaRPr lang="ar-IQ" sz="3200" b="1" dirty="0"/>
          </a:p>
        </p:txBody>
      </p:sp>
      <p:sp>
        <p:nvSpPr>
          <p:cNvPr id="3" name="Content Placeholder 2"/>
          <p:cNvSpPr>
            <a:spLocks noGrp="1"/>
          </p:cNvSpPr>
          <p:nvPr>
            <p:ph idx="1"/>
          </p:nvPr>
        </p:nvSpPr>
        <p:spPr/>
        <p:txBody>
          <a:bodyPr>
            <a:normAutofit fontScale="85000" lnSpcReduction="20000"/>
          </a:bodyPr>
          <a:lstStyle/>
          <a:p>
            <a:pPr marL="0" indent="0" algn="just" rtl="1">
              <a:lnSpc>
                <a:spcPct val="150000"/>
              </a:lnSpc>
              <a:buNone/>
            </a:pPr>
            <a:r>
              <a:rPr lang="ar-IQ" sz="2400" b="1" dirty="0">
                <a:cs typeface="+mj-cs"/>
              </a:rPr>
              <a:t>*النضج والحصاد</a:t>
            </a:r>
            <a:endParaRPr lang="en-US" sz="2400" dirty="0">
              <a:cs typeface="+mj-cs"/>
            </a:endParaRPr>
          </a:p>
          <a:p>
            <a:pPr marL="176213" indent="-176213" algn="just" rtl="1">
              <a:lnSpc>
                <a:spcPct val="150000"/>
              </a:lnSpc>
              <a:buFontTx/>
              <a:buChar char="-"/>
            </a:pPr>
            <a:r>
              <a:rPr lang="ar-IQ" sz="2400" dirty="0" smtClean="0">
                <a:cs typeface="+mj-cs"/>
              </a:rPr>
              <a:t>ينضج </a:t>
            </a:r>
            <a:r>
              <a:rPr lang="ar-IQ" sz="2400" dirty="0">
                <a:cs typeface="+mj-cs"/>
              </a:rPr>
              <a:t>القلقاس بعد </a:t>
            </a:r>
            <a:r>
              <a:rPr lang="en-US" sz="2400" dirty="0" smtClean="0">
                <a:cs typeface="+mj-cs"/>
              </a:rPr>
              <a:t>7</a:t>
            </a:r>
            <a:r>
              <a:rPr lang="ar-IQ" sz="2400" dirty="0" smtClean="0">
                <a:cs typeface="+mj-cs"/>
              </a:rPr>
              <a:t> </a:t>
            </a:r>
            <a:r>
              <a:rPr lang="ar-IQ" sz="2400" dirty="0">
                <a:cs typeface="+mj-cs"/>
              </a:rPr>
              <a:t>– </a:t>
            </a:r>
            <a:r>
              <a:rPr lang="en-US" sz="2400" dirty="0" smtClean="0">
                <a:cs typeface="+mj-cs"/>
              </a:rPr>
              <a:t> 9</a:t>
            </a:r>
            <a:r>
              <a:rPr lang="ar-IQ" sz="2400" dirty="0" smtClean="0">
                <a:cs typeface="+mj-cs"/>
              </a:rPr>
              <a:t>أشهر </a:t>
            </a:r>
            <a:r>
              <a:rPr lang="ar-IQ" sz="2400" dirty="0">
                <a:cs typeface="+mj-cs"/>
              </a:rPr>
              <a:t>من الزراعة </a:t>
            </a:r>
            <a:endParaRPr lang="ar-IQ" sz="2400" dirty="0" smtClean="0">
              <a:cs typeface="+mj-cs"/>
            </a:endParaRPr>
          </a:p>
          <a:p>
            <a:pPr marL="176213" indent="-176213" algn="just" rtl="1">
              <a:lnSpc>
                <a:spcPct val="150000"/>
              </a:lnSpc>
              <a:buFontTx/>
              <a:buChar char="-"/>
            </a:pPr>
            <a:r>
              <a:rPr lang="ar-IQ" sz="2400" dirty="0" smtClean="0">
                <a:cs typeface="+mj-cs"/>
              </a:rPr>
              <a:t>ويتم </a:t>
            </a:r>
            <a:r>
              <a:rPr lang="ar-IQ" sz="2400" dirty="0">
                <a:cs typeface="+mj-cs"/>
              </a:rPr>
              <a:t>الحصاد بتقليع الكورمات بطرق ميكانيكية دون حدوث اية اضرار بها.</a:t>
            </a:r>
            <a:endParaRPr lang="en-US" sz="2400" dirty="0">
              <a:cs typeface="+mj-cs"/>
            </a:endParaRPr>
          </a:p>
          <a:p>
            <a:pPr marL="0" indent="0" algn="just" rtl="1">
              <a:lnSpc>
                <a:spcPct val="150000"/>
              </a:lnSpc>
              <a:buNone/>
            </a:pPr>
            <a:r>
              <a:rPr lang="ar-IQ" sz="2400" b="1" dirty="0">
                <a:cs typeface="+mj-cs"/>
              </a:rPr>
              <a:t>*التجفيف</a:t>
            </a:r>
            <a:endParaRPr lang="en-US" sz="2400" dirty="0">
              <a:cs typeface="+mj-cs"/>
            </a:endParaRPr>
          </a:p>
          <a:p>
            <a:pPr marL="176213" indent="-176213" algn="just" rtl="1">
              <a:lnSpc>
                <a:spcPct val="150000"/>
              </a:lnSpc>
              <a:buFontTx/>
              <a:buChar char="-"/>
            </a:pPr>
            <a:r>
              <a:rPr lang="ar-IQ" sz="2400" dirty="0" smtClean="0">
                <a:cs typeface="+mj-cs"/>
              </a:rPr>
              <a:t>تقلع </a:t>
            </a:r>
            <a:r>
              <a:rPr lang="ar-IQ" sz="2400" dirty="0">
                <a:cs typeface="+mj-cs"/>
              </a:rPr>
              <a:t>الكورمات بعد النضج وتترك معرضة للجو في مكان ظليل لايدخله ضوء الشمس المباشر لمدة </a:t>
            </a:r>
            <a:r>
              <a:rPr lang="en-US" sz="2400" dirty="0">
                <a:cs typeface="+mj-cs"/>
              </a:rPr>
              <a:t>3</a:t>
            </a:r>
            <a:r>
              <a:rPr lang="ar-IQ" sz="2400" dirty="0">
                <a:cs typeface="+mj-cs"/>
              </a:rPr>
              <a:t> – </a:t>
            </a:r>
            <a:r>
              <a:rPr lang="en-US" sz="2400" dirty="0">
                <a:cs typeface="+mj-cs"/>
              </a:rPr>
              <a:t>4</a:t>
            </a:r>
            <a:r>
              <a:rPr lang="ar-IQ" sz="2400" dirty="0">
                <a:cs typeface="+mj-cs"/>
              </a:rPr>
              <a:t> ايام </a:t>
            </a:r>
            <a:endParaRPr lang="ar-IQ" sz="2400" dirty="0" smtClean="0">
              <a:cs typeface="+mj-cs"/>
            </a:endParaRPr>
          </a:p>
          <a:p>
            <a:pPr marL="176213" indent="-176213" algn="just" rtl="1">
              <a:lnSpc>
                <a:spcPct val="150000"/>
              </a:lnSpc>
              <a:buFontTx/>
              <a:buChar char="-"/>
            </a:pPr>
            <a:r>
              <a:rPr lang="ar-IQ" sz="2400" dirty="0" smtClean="0">
                <a:cs typeface="+mj-cs"/>
              </a:rPr>
              <a:t>وتنظف </a:t>
            </a:r>
            <a:r>
              <a:rPr lang="ar-IQ" sz="2400" dirty="0">
                <a:cs typeface="+mj-cs"/>
              </a:rPr>
              <a:t>الكورمات من الجذور وتزال القمة ثم تخزن وتباع.</a:t>
            </a:r>
            <a:endParaRPr lang="en-US" sz="2400" dirty="0">
              <a:cs typeface="+mj-cs"/>
            </a:endParaRPr>
          </a:p>
          <a:p>
            <a:pPr marL="0" indent="0" algn="just" rtl="1">
              <a:lnSpc>
                <a:spcPct val="150000"/>
              </a:lnSpc>
              <a:buNone/>
            </a:pPr>
            <a:r>
              <a:rPr lang="ar-IQ" sz="2400" b="1" dirty="0">
                <a:cs typeface="+mj-cs"/>
              </a:rPr>
              <a:t>*خزن</a:t>
            </a:r>
            <a:endParaRPr lang="en-US" sz="2400" dirty="0">
              <a:cs typeface="+mj-cs"/>
            </a:endParaRPr>
          </a:p>
          <a:p>
            <a:pPr marL="176213" indent="-176213" algn="just" rtl="1">
              <a:lnSpc>
                <a:spcPct val="150000"/>
              </a:lnSpc>
              <a:buNone/>
            </a:pPr>
            <a:r>
              <a:rPr lang="ar-IQ" sz="2400" b="1" dirty="0" smtClean="0">
                <a:cs typeface="+mj-cs"/>
              </a:rPr>
              <a:t>- </a:t>
            </a:r>
            <a:r>
              <a:rPr lang="ar-IQ" sz="2400" dirty="0" smtClean="0">
                <a:cs typeface="+mj-cs"/>
              </a:rPr>
              <a:t>يمكن </a:t>
            </a:r>
            <a:r>
              <a:rPr lang="ar-IQ" sz="2400" dirty="0">
                <a:cs typeface="+mj-cs"/>
              </a:rPr>
              <a:t>خزن القلقاس في درجة حرارة </a:t>
            </a:r>
            <a:r>
              <a:rPr lang="en-US" sz="2400" dirty="0">
                <a:cs typeface="+mj-cs"/>
              </a:rPr>
              <a:t>2</a:t>
            </a:r>
            <a:r>
              <a:rPr lang="ar-IQ" sz="2400" dirty="0">
                <a:cs typeface="+mj-cs"/>
              </a:rPr>
              <a:t>◦م لغرض الاستهلاك فقط حيث تموت البراعم ولذلك لاتصلح الكورمات المخزونة </a:t>
            </a:r>
            <a:r>
              <a:rPr lang="ar-IQ" sz="2400" dirty="0" smtClean="0">
                <a:cs typeface="+mj-cs"/>
              </a:rPr>
              <a:t>............. يتبع</a:t>
            </a:r>
            <a:endParaRPr lang="en-US" sz="2400" dirty="0">
              <a:cs typeface="+mj-cs"/>
            </a:endParaRPr>
          </a:p>
          <a:p>
            <a:pPr marL="0" indent="0" algn="just" rtl="1">
              <a:lnSpc>
                <a:spcPct val="150000"/>
              </a:lnSpc>
              <a:buNone/>
            </a:pPr>
            <a:endParaRPr lang="en-US"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667273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الكيل</a:t>
            </a:r>
            <a:endParaRPr lang="ar-IQ" sz="3200" b="1" dirty="0"/>
          </a:p>
        </p:txBody>
      </p:sp>
      <p:sp>
        <p:nvSpPr>
          <p:cNvPr id="3" name="Content Placeholder 2"/>
          <p:cNvSpPr>
            <a:spLocks noGrp="1"/>
          </p:cNvSpPr>
          <p:nvPr>
            <p:ph idx="1"/>
          </p:nvPr>
        </p:nvSpPr>
        <p:spPr/>
        <p:txBody>
          <a:bodyPr>
            <a:normAutofit/>
          </a:bodyPr>
          <a:lstStyle/>
          <a:p>
            <a:pPr marL="0" indent="0" algn="just" rtl="1">
              <a:buNone/>
            </a:pPr>
            <a:r>
              <a:rPr lang="ar-IQ" sz="2400" b="1" dirty="0"/>
              <a:t>*الكيل</a:t>
            </a:r>
            <a:endParaRPr lang="en-US" sz="2400" dirty="0"/>
          </a:p>
          <a:p>
            <a:pPr marL="0" indent="0" algn="just" rtl="1">
              <a:lnSpc>
                <a:spcPct val="150000"/>
              </a:lnSpc>
              <a:buNone/>
            </a:pPr>
            <a:r>
              <a:rPr lang="ar-IQ" sz="2400" b="1" dirty="0"/>
              <a:t>*الاسم </a:t>
            </a:r>
            <a:r>
              <a:rPr lang="ar-IQ" sz="2400" b="1" dirty="0" smtClean="0"/>
              <a:t>الانكليزي:</a:t>
            </a:r>
            <a:r>
              <a:rPr lang="en-US" sz="2400" b="1" dirty="0"/>
              <a:t>Kale</a:t>
            </a:r>
            <a:r>
              <a:rPr lang="ar-IQ" sz="2400" b="1" dirty="0"/>
              <a:t> </a:t>
            </a:r>
            <a:endParaRPr lang="en-US" sz="2400" dirty="0"/>
          </a:p>
          <a:p>
            <a:pPr marL="0" indent="0" algn="just" rtl="1">
              <a:lnSpc>
                <a:spcPct val="150000"/>
              </a:lnSpc>
              <a:buNone/>
            </a:pPr>
            <a:r>
              <a:rPr lang="ar-IQ" sz="2400" b="1" dirty="0"/>
              <a:t>*الاسم العلمي </a:t>
            </a:r>
            <a:r>
              <a:rPr lang="ar-IQ" sz="2400" b="1" dirty="0" smtClean="0"/>
              <a:t>: </a:t>
            </a:r>
            <a:r>
              <a:rPr lang="en-US" sz="2400" b="1" i="1" dirty="0"/>
              <a:t>Brassica oleracea</a:t>
            </a:r>
            <a:r>
              <a:rPr lang="en-US" sz="2400" b="1" dirty="0"/>
              <a:t> var.  </a:t>
            </a:r>
            <a:r>
              <a:rPr lang="en-US" sz="2400" b="1" dirty="0" err="1"/>
              <a:t>acephala</a:t>
            </a:r>
            <a:r>
              <a:rPr lang="ar-IQ" sz="2400" b="1" dirty="0"/>
              <a:t> </a:t>
            </a:r>
            <a:endParaRPr lang="en-US" sz="2400" dirty="0"/>
          </a:p>
          <a:p>
            <a:pPr marL="0" indent="0" algn="just" rtl="1">
              <a:lnSpc>
                <a:spcPct val="150000"/>
              </a:lnSpc>
              <a:buNone/>
            </a:pPr>
            <a:r>
              <a:rPr lang="ar-IQ" sz="2400" b="1" dirty="0"/>
              <a:t>*اسم العائلة </a:t>
            </a:r>
            <a:r>
              <a:rPr lang="ar-IQ" sz="2400" b="1" dirty="0" smtClean="0"/>
              <a:t>: </a:t>
            </a:r>
            <a:r>
              <a:rPr lang="en-US" sz="2400" b="1" dirty="0" err="1"/>
              <a:t>Brassicaceae</a:t>
            </a:r>
            <a:endParaRPr lang="en-US" sz="2400" dirty="0"/>
          </a:p>
          <a:p>
            <a:pPr marL="0" indent="0" algn="just" rtl="1">
              <a:lnSpc>
                <a:spcPct val="150000"/>
              </a:lnSpc>
              <a:buNone/>
            </a:pPr>
            <a:endParaRPr lang="en-US"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6048258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الكيل</a:t>
            </a:r>
            <a:endParaRPr lang="ar-IQ" sz="3200" b="1" dirty="0"/>
          </a:p>
        </p:txBody>
      </p:sp>
      <p:sp>
        <p:nvSpPr>
          <p:cNvPr id="3" name="Content Placeholder 2"/>
          <p:cNvSpPr>
            <a:spLocks noGrp="1"/>
          </p:cNvSpPr>
          <p:nvPr>
            <p:ph idx="1"/>
          </p:nvPr>
        </p:nvSpPr>
        <p:spPr/>
        <p:txBody>
          <a:bodyPr>
            <a:normAutofit fontScale="92500" lnSpcReduction="20000"/>
          </a:bodyPr>
          <a:lstStyle/>
          <a:p>
            <a:pPr marL="176213" indent="-176213" algn="just" rtl="1">
              <a:lnSpc>
                <a:spcPct val="150000"/>
              </a:lnSpc>
              <a:buFontTx/>
              <a:buChar char="-"/>
            </a:pPr>
            <a:r>
              <a:rPr lang="ar-IQ" sz="2400" dirty="0" smtClean="0">
                <a:cs typeface="+mj-cs"/>
              </a:rPr>
              <a:t>ينتمي </a:t>
            </a:r>
            <a:r>
              <a:rPr lang="ar-IQ" sz="2400" dirty="0">
                <a:cs typeface="+mj-cs"/>
              </a:rPr>
              <a:t>الكيل الى العائلة الصليبية، </a:t>
            </a:r>
            <a:endParaRPr lang="ar-IQ" sz="2400" dirty="0" smtClean="0">
              <a:cs typeface="+mj-cs"/>
            </a:endParaRPr>
          </a:p>
          <a:p>
            <a:pPr marL="176213" indent="-176213" algn="just" rtl="1">
              <a:lnSpc>
                <a:spcPct val="150000"/>
              </a:lnSpc>
              <a:buFontTx/>
              <a:buChar char="-"/>
            </a:pPr>
            <a:r>
              <a:rPr lang="ar-IQ" sz="2400" dirty="0" smtClean="0">
                <a:cs typeface="+mj-cs"/>
              </a:rPr>
              <a:t>تؤكل </a:t>
            </a:r>
            <a:r>
              <a:rPr lang="ar-IQ" sz="2400" dirty="0">
                <a:cs typeface="+mj-cs"/>
              </a:rPr>
              <a:t>اوراقه مطبوخة ويستعمل غذاء للدواجن في بعض البلدان</a:t>
            </a:r>
            <a:r>
              <a:rPr lang="ar-IQ" sz="2400" dirty="0" smtClean="0">
                <a:cs typeface="+mj-cs"/>
              </a:rPr>
              <a:t>،</a:t>
            </a:r>
          </a:p>
          <a:p>
            <a:pPr marL="176213" indent="-176213" algn="just" rtl="1">
              <a:lnSpc>
                <a:spcPct val="150000"/>
              </a:lnSpc>
              <a:buFontTx/>
              <a:buChar char="-"/>
            </a:pPr>
            <a:r>
              <a:rPr lang="ar-IQ" sz="2400" dirty="0" smtClean="0">
                <a:cs typeface="+mj-cs"/>
              </a:rPr>
              <a:t> </a:t>
            </a:r>
            <a:r>
              <a:rPr lang="ar-IQ" sz="2400" dirty="0">
                <a:cs typeface="+mj-cs"/>
              </a:rPr>
              <a:t>يحتوي على كميات من فيتامين </a:t>
            </a:r>
            <a:r>
              <a:rPr lang="en-US" sz="2400" dirty="0">
                <a:cs typeface="+mj-cs"/>
              </a:rPr>
              <a:t>A </a:t>
            </a:r>
            <a:r>
              <a:rPr lang="ar-IQ" sz="2400" dirty="0" smtClean="0">
                <a:cs typeface="+mj-cs"/>
              </a:rPr>
              <a:t> والثايمين </a:t>
            </a:r>
            <a:r>
              <a:rPr lang="ar-IQ" sz="2400" dirty="0">
                <a:cs typeface="+mj-cs"/>
              </a:rPr>
              <a:t>وحامض الاسكوربيك، </a:t>
            </a:r>
            <a:endParaRPr lang="ar-IQ" sz="2400" dirty="0" smtClean="0">
              <a:cs typeface="+mj-cs"/>
            </a:endParaRPr>
          </a:p>
          <a:p>
            <a:pPr marL="176213" indent="-176213" algn="just" rtl="1">
              <a:lnSpc>
                <a:spcPct val="150000"/>
              </a:lnSpc>
              <a:buFontTx/>
              <a:buChar char="-"/>
            </a:pPr>
            <a:r>
              <a:rPr lang="ar-IQ" sz="2400" dirty="0" smtClean="0">
                <a:cs typeface="+mj-cs"/>
              </a:rPr>
              <a:t>والنبات </a:t>
            </a:r>
            <a:r>
              <a:rPr lang="ar-IQ" sz="2400" dirty="0">
                <a:cs typeface="+mj-cs"/>
              </a:rPr>
              <a:t>ذو حولين، الساق قصير او طويل، الاوراق سميكة شديدة التفصيص مجعدة </a:t>
            </a:r>
            <a:r>
              <a:rPr lang="ar-IQ" sz="2400" dirty="0" smtClean="0">
                <a:cs typeface="+mj-cs"/>
              </a:rPr>
              <a:t>خضراء اللون </a:t>
            </a:r>
            <a:r>
              <a:rPr lang="ar-IQ" sz="2400" dirty="0">
                <a:cs typeface="+mj-cs"/>
              </a:rPr>
              <a:t>داكنة او خضراء فاتحة </a:t>
            </a:r>
            <a:endParaRPr lang="ar-IQ" sz="2400" dirty="0" smtClean="0">
              <a:cs typeface="+mj-cs"/>
            </a:endParaRPr>
          </a:p>
          <a:p>
            <a:pPr marL="176213" indent="-176213" algn="just" rtl="1">
              <a:lnSpc>
                <a:spcPct val="150000"/>
              </a:lnSpc>
              <a:buFontTx/>
              <a:buChar char="-"/>
            </a:pPr>
            <a:r>
              <a:rPr lang="ar-IQ" sz="2400" dirty="0" smtClean="0">
                <a:cs typeface="+mj-cs"/>
              </a:rPr>
              <a:t>والازهار </a:t>
            </a:r>
            <a:r>
              <a:rPr lang="ar-IQ" sz="2400" dirty="0">
                <a:cs typeface="+mj-cs"/>
              </a:rPr>
              <a:t>صفراء داكنة نوعا والبذور صغيرة بنية داكنة يقل قطرها عن </a:t>
            </a:r>
            <a:r>
              <a:rPr lang="en-US" sz="2400" dirty="0">
                <a:cs typeface="+mj-cs"/>
              </a:rPr>
              <a:t>2</a:t>
            </a:r>
            <a:r>
              <a:rPr lang="ar-IQ" sz="2400" dirty="0">
                <a:cs typeface="+mj-cs"/>
              </a:rPr>
              <a:t>ملم ومدببة قليلا عن بعض الجوانب، </a:t>
            </a:r>
            <a:endParaRPr lang="ar-IQ" sz="2400" dirty="0" smtClean="0">
              <a:cs typeface="+mj-cs"/>
            </a:endParaRPr>
          </a:p>
          <a:p>
            <a:pPr marL="176213" indent="-176213" algn="just" rtl="1">
              <a:lnSpc>
                <a:spcPct val="150000"/>
              </a:lnSpc>
              <a:buFontTx/>
              <a:buChar char="-"/>
            </a:pPr>
            <a:r>
              <a:rPr lang="ar-IQ" sz="2400" dirty="0" smtClean="0">
                <a:cs typeface="+mj-cs"/>
              </a:rPr>
              <a:t>وهو </a:t>
            </a:r>
            <a:r>
              <a:rPr lang="ar-IQ" sz="2400" dirty="0">
                <a:cs typeface="+mj-cs"/>
              </a:rPr>
              <a:t>نبات شتوي يمتاز بتحمله للصقيع الشديد ويفيده الصقيع في جعل الاوراق اكثر ليونة واحسن طعما، </a:t>
            </a:r>
            <a:endParaRPr lang="ar-IQ" sz="2400" dirty="0" smtClean="0">
              <a:cs typeface="+mj-cs"/>
            </a:endParaRPr>
          </a:p>
        </p:txBody>
      </p:sp>
    </p:spTree>
    <p:extLst>
      <p:ext uri="{BB962C8B-B14F-4D97-AF65-F5344CB8AC3E}">
        <p14:creationId xmlns:p14="http://schemas.microsoft.com/office/powerpoint/2010/main" val="19169797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الكيل</a:t>
            </a:r>
            <a:endParaRPr lang="ar-IQ" sz="3200" b="1" dirty="0"/>
          </a:p>
        </p:txBody>
      </p:sp>
      <p:sp>
        <p:nvSpPr>
          <p:cNvPr id="3" name="Content Placeholder 2"/>
          <p:cNvSpPr>
            <a:spLocks noGrp="1"/>
          </p:cNvSpPr>
          <p:nvPr>
            <p:ph idx="1"/>
          </p:nvPr>
        </p:nvSpPr>
        <p:spPr/>
        <p:txBody>
          <a:bodyPr>
            <a:normAutofit fontScale="85000" lnSpcReduction="10000"/>
          </a:bodyPr>
          <a:lstStyle/>
          <a:p>
            <a:pPr marL="176213" indent="-176213" algn="just" rtl="1">
              <a:lnSpc>
                <a:spcPct val="150000"/>
              </a:lnSpc>
              <a:buFontTx/>
              <a:buChar char="-"/>
            </a:pPr>
            <a:r>
              <a:rPr lang="ar-IQ" sz="2400" dirty="0" smtClean="0">
                <a:cs typeface="+mj-cs"/>
              </a:rPr>
              <a:t>تجود </a:t>
            </a:r>
            <a:r>
              <a:rPr lang="ar-IQ" sz="2400" dirty="0">
                <a:cs typeface="+mj-cs"/>
              </a:rPr>
              <a:t>زراعتة في الاراضي المخصبة الصفراء الثقيلة او السوداء الخفيفة وانسب دالة حامضية للمحصول بين </a:t>
            </a:r>
            <a:r>
              <a:rPr lang="en-US" sz="2400" dirty="0">
                <a:cs typeface="+mj-cs"/>
              </a:rPr>
              <a:t>6</a:t>
            </a:r>
            <a:r>
              <a:rPr lang="ar-IQ" sz="2400" dirty="0">
                <a:cs typeface="+mj-cs"/>
              </a:rPr>
              <a:t> – </a:t>
            </a:r>
            <a:r>
              <a:rPr lang="en-US" sz="2400" dirty="0" smtClean="0">
                <a:cs typeface="+mj-cs"/>
              </a:rPr>
              <a:t>7</a:t>
            </a:r>
            <a:r>
              <a:rPr lang="ar-IQ" sz="2400" dirty="0" smtClean="0">
                <a:cs typeface="+mj-cs"/>
              </a:rPr>
              <a:t> </a:t>
            </a:r>
          </a:p>
          <a:p>
            <a:pPr marL="176213" indent="-176213" algn="just" rtl="1">
              <a:lnSpc>
                <a:spcPct val="150000"/>
              </a:lnSpc>
              <a:buFontTx/>
              <a:buChar char="-"/>
            </a:pPr>
            <a:r>
              <a:rPr lang="ar-IQ" sz="2400" dirty="0" smtClean="0">
                <a:cs typeface="+mj-cs"/>
              </a:rPr>
              <a:t>يتكاثر </a:t>
            </a:r>
            <a:r>
              <a:rPr lang="ar-IQ" sz="2400" dirty="0">
                <a:cs typeface="+mj-cs"/>
              </a:rPr>
              <a:t>بالبذور اولا ثم تنقل الشتلات الى المكان </a:t>
            </a:r>
            <a:r>
              <a:rPr lang="ar-IQ" sz="2400" dirty="0" smtClean="0">
                <a:cs typeface="+mj-cs"/>
              </a:rPr>
              <a:t>الدائم</a:t>
            </a:r>
          </a:p>
          <a:p>
            <a:pPr marL="176213" indent="-176213" algn="just" rtl="1">
              <a:lnSpc>
                <a:spcPct val="150000"/>
              </a:lnSpc>
              <a:buFontTx/>
              <a:buChar char="-"/>
            </a:pPr>
            <a:r>
              <a:rPr lang="ar-IQ" sz="2400" dirty="0" smtClean="0">
                <a:cs typeface="+mj-cs"/>
              </a:rPr>
              <a:t> </a:t>
            </a:r>
            <a:r>
              <a:rPr lang="ar-IQ" sz="2400" dirty="0">
                <a:cs typeface="+mj-cs"/>
              </a:rPr>
              <a:t>وقد تزرع البذور في المكان الدائم مباشرة في سطور تبعد عن بعضها </a:t>
            </a:r>
            <a:r>
              <a:rPr lang="en-US" sz="2400" dirty="0">
                <a:cs typeface="+mj-cs"/>
              </a:rPr>
              <a:t>45</a:t>
            </a:r>
            <a:r>
              <a:rPr lang="ar-IQ" sz="2400" dirty="0">
                <a:cs typeface="+mj-cs"/>
              </a:rPr>
              <a:t> – </a:t>
            </a:r>
            <a:r>
              <a:rPr lang="en-US" sz="2400" dirty="0">
                <a:cs typeface="+mj-cs"/>
              </a:rPr>
              <a:t>75</a:t>
            </a:r>
            <a:r>
              <a:rPr lang="ar-IQ" sz="2400" dirty="0">
                <a:cs typeface="+mj-cs"/>
              </a:rPr>
              <a:t>سم ثم تخف النباتات بعد ذلك على بعد </a:t>
            </a:r>
            <a:r>
              <a:rPr lang="en-US" sz="2400" dirty="0">
                <a:cs typeface="+mj-cs"/>
              </a:rPr>
              <a:t>15</a:t>
            </a:r>
            <a:r>
              <a:rPr lang="ar-IQ" sz="2400" dirty="0">
                <a:cs typeface="+mj-cs"/>
              </a:rPr>
              <a:t> – </a:t>
            </a:r>
            <a:r>
              <a:rPr lang="en-US" sz="2400" dirty="0">
                <a:cs typeface="+mj-cs"/>
              </a:rPr>
              <a:t>30</a:t>
            </a:r>
            <a:r>
              <a:rPr lang="ar-IQ" sz="2400" dirty="0">
                <a:cs typeface="+mj-cs"/>
              </a:rPr>
              <a:t> سم.</a:t>
            </a:r>
            <a:endParaRPr lang="en-US" sz="2400" dirty="0">
              <a:cs typeface="+mj-cs"/>
            </a:endParaRPr>
          </a:p>
          <a:p>
            <a:pPr marL="176213" indent="-176213" algn="just" rtl="1">
              <a:lnSpc>
                <a:spcPct val="150000"/>
              </a:lnSpc>
              <a:buFontTx/>
              <a:buChar char="-"/>
            </a:pPr>
            <a:r>
              <a:rPr lang="ar-IQ" sz="2400" dirty="0" smtClean="0">
                <a:cs typeface="+mj-cs"/>
              </a:rPr>
              <a:t>تعد </a:t>
            </a:r>
            <a:r>
              <a:rPr lang="ar-IQ" sz="2400" dirty="0">
                <a:cs typeface="+mj-cs"/>
              </a:rPr>
              <a:t>الارض للزراعة بحراثتها مرتين او ثلاث مرات وتسوى بعد كل حرثة، يضاف السماد الحيواني قبل الحرثة الاخيرة ثم تقسم الارض الى مروز وتزرع النباتات في الثلث العلوي من المرز</a:t>
            </a:r>
            <a:r>
              <a:rPr lang="ar-IQ" sz="2400" dirty="0" smtClean="0">
                <a:cs typeface="+mj-cs"/>
              </a:rPr>
              <a:t>،</a:t>
            </a:r>
          </a:p>
          <a:p>
            <a:pPr marL="176213" indent="-176213" algn="just" rtl="1">
              <a:lnSpc>
                <a:spcPct val="150000"/>
              </a:lnSpc>
              <a:buFontTx/>
              <a:buChar char="-"/>
            </a:pPr>
            <a:r>
              <a:rPr lang="ar-IQ" sz="2400" dirty="0" smtClean="0">
                <a:cs typeface="+mj-cs"/>
              </a:rPr>
              <a:t> </a:t>
            </a:r>
            <a:r>
              <a:rPr lang="ar-IQ" sz="2400" dirty="0">
                <a:cs typeface="+mj-cs"/>
              </a:rPr>
              <a:t>تتم زراعة البذور للفترة من تموز – ايلول وتنقل الى المكان الدائم بعد </a:t>
            </a:r>
            <a:r>
              <a:rPr lang="en-US" sz="2400" dirty="0">
                <a:cs typeface="+mj-cs"/>
              </a:rPr>
              <a:t>6 – 4 </a:t>
            </a:r>
            <a:r>
              <a:rPr lang="ar-IQ" sz="2400" dirty="0">
                <a:cs typeface="+mj-cs"/>
              </a:rPr>
              <a:t> أسابيع من زراعة البذور.                                 </a:t>
            </a:r>
            <a:endParaRPr lang="en-US"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16215444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الكيل</a:t>
            </a:r>
            <a:endParaRPr lang="ar-IQ" sz="3200" b="1" dirty="0"/>
          </a:p>
        </p:txBody>
      </p:sp>
      <p:sp>
        <p:nvSpPr>
          <p:cNvPr id="3" name="Content Placeholder 2"/>
          <p:cNvSpPr>
            <a:spLocks noGrp="1"/>
          </p:cNvSpPr>
          <p:nvPr>
            <p:ph idx="1"/>
          </p:nvPr>
        </p:nvSpPr>
        <p:spPr/>
        <p:txBody>
          <a:bodyPr>
            <a:normAutofit fontScale="85000" lnSpcReduction="10000"/>
          </a:bodyPr>
          <a:lstStyle/>
          <a:p>
            <a:pPr marL="176213" indent="-176213" algn="just" rtl="1">
              <a:lnSpc>
                <a:spcPct val="150000"/>
              </a:lnSpc>
              <a:buFontTx/>
              <a:buChar char="-"/>
            </a:pPr>
            <a:r>
              <a:rPr lang="ar-IQ" sz="2400" dirty="0" smtClean="0">
                <a:cs typeface="+mj-cs"/>
              </a:rPr>
              <a:t>ينصح </a:t>
            </a:r>
            <a:r>
              <a:rPr lang="ar-IQ" sz="2400" dirty="0">
                <a:cs typeface="+mj-cs"/>
              </a:rPr>
              <a:t>باضافة النتروجين في الفترات الاولى من حياة النبات, </a:t>
            </a:r>
            <a:endParaRPr lang="ar-IQ" sz="2400" dirty="0" smtClean="0">
              <a:cs typeface="+mj-cs"/>
            </a:endParaRPr>
          </a:p>
          <a:p>
            <a:pPr marL="176213" indent="-176213" algn="just" rtl="1">
              <a:lnSpc>
                <a:spcPct val="150000"/>
              </a:lnSpc>
              <a:buFontTx/>
              <a:buChar char="-"/>
            </a:pPr>
            <a:r>
              <a:rPr lang="ar-IQ" sz="2400" dirty="0" smtClean="0">
                <a:cs typeface="+mj-cs"/>
              </a:rPr>
              <a:t>ويؤدي </a:t>
            </a:r>
            <a:r>
              <a:rPr lang="ar-IQ" sz="2400" dirty="0">
                <a:cs typeface="+mj-cs"/>
              </a:rPr>
              <a:t>النتروجين الى زيادة حجم المجموع الخضري للنبات فيزداد عدد الاوراق وحجمها </a:t>
            </a:r>
            <a:endParaRPr lang="ar-IQ" sz="2400" dirty="0" smtClean="0">
              <a:cs typeface="+mj-cs"/>
            </a:endParaRPr>
          </a:p>
          <a:p>
            <a:pPr marL="176213" indent="-176213" algn="just" rtl="1">
              <a:lnSpc>
                <a:spcPct val="150000"/>
              </a:lnSpc>
              <a:buFontTx/>
              <a:buChar char="-"/>
            </a:pPr>
            <a:r>
              <a:rPr lang="ar-IQ" sz="2400" dirty="0" smtClean="0">
                <a:cs typeface="+mj-cs"/>
              </a:rPr>
              <a:t>كما </a:t>
            </a:r>
            <a:r>
              <a:rPr lang="ar-IQ" sz="2400" dirty="0">
                <a:cs typeface="+mj-cs"/>
              </a:rPr>
              <a:t>انه يؤدي الى نقص نسبة وزن الكورمات الى وزن المجموع الخضري لانه يؤدي الى نقص انتقال الكربوهيدرات من المجموع الخضري الى الكورمات، </a:t>
            </a:r>
            <a:endParaRPr lang="ar-IQ" sz="2400" dirty="0" smtClean="0">
              <a:cs typeface="+mj-cs"/>
            </a:endParaRPr>
          </a:p>
          <a:p>
            <a:pPr marL="176213" indent="-176213" algn="just" rtl="1">
              <a:lnSpc>
                <a:spcPct val="150000"/>
              </a:lnSpc>
              <a:buFontTx/>
              <a:buChar char="-"/>
            </a:pPr>
            <a:r>
              <a:rPr lang="ar-IQ" sz="2400" dirty="0" smtClean="0">
                <a:cs typeface="+mj-cs"/>
              </a:rPr>
              <a:t>كما </a:t>
            </a:r>
            <a:r>
              <a:rPr lang="ar-IQ" sz="2400" dirty="0">
                <a:cs typeface="+mj-cs"/>
              </a:rPr>
              <a:t>يحتاج المحصول الى كميات كبيرة نسبيا من البوتاسيوم. </a:t>
            </a:r>
            <a:endParaRPr lang="en-US" sz="2400" dirty="0">
              <a:cs typeface="+mj-cs"/>
            </a:endParaRPr>
          </a:p>
          <a:p>
            <a:pPr marL="176213" indent="-176213" algn="just" rtl="1">
              <a:lnSpc>
                <a:spcPct val="150000"/>
              </a:lnSpc>
              <a:buFontTx/>
              <a:buChar char="-"/>
            </a:pPr>
            <a:r>
              <a:rPr lang="ar-IQ" sz="2400" dirty="0" smtClean="0">
                <a:cs typeface="+mj-cs"/>
              </a:rPr>
              <a:t>يقطع </a:t>
            </a:r>
            <a:r>
              <a:rPr lang="ar-IQ" sz="2400" dirty="0">
                <a:cs typeface="+mj-cs"/>
              </a:rPr>
              <a:t>النبات عند النضج بأكمله من فوق سطح التربة عندما يكتمل نموه جزئيا بعد شهرين من </a:t>
            </a:r>
            <a:r>
              <a:rPr lang="ar-IQ" sz="2400" dirty="0" smtClean="0">
                <a:cs typeface="+mj-cs"/>
              </a:rPr>
              <a:t>الشتل</a:t>
            </a:r>
          </a:p>
          <a:p>
            <a:pPr marL="176213" indent="-176213" algn="just" rtl="1">
              <a:lnSpc>
                <a:spcPct val="150000"/>
              </a:lnSpc>
              <a:buFontTx/>
              <a:buChar char="-"/>
            </a:pPr>
            <a:r>
              <a:rPr lang="ar-IQ" sz="2400" dirty="0" smtClean="0">
                <a:cs typeface="+mj-cs"/>
              </a:rPr>
              <a:t> </a:t>
            </a:r>
            <a:r>
              <a:rPr lang="ar-IQ" sz="2400" dirty="0">
                <a:cs typeface="+mj-cs"/>
              </a:rPr>
              <a:t>وقد تجمع الاوراق وتترك النباتات لتعطي اوراقا جديدة في حالة زراعة عدد قليل من النباتات في حديقة الخضر المنزلية. </a:t>
            </a:r>
            <a:endParaRPr lang="ar-IQ" sz="2400" dirty="0" smtClean="0">
              <a:cs typeface="+mj-cs"/>
            </a:endParaRPr>
          </a:p>
          <a:p>
            <a:pPr marL="0" indent="0" algn="just" rtl="1">
              <a:lnSpc>
                <a:spcPct val="150000"/>
              </a:lnSpc>
              <a:buNone/>
            </a:pPr>
            <a:r>
              <a:rPr lang="ar-IQ" sz="2400" dirty="0" smtClean="0">
                <a:cs typeface="+mj-cs"/>
              </a:rPr>
              <a:t>***************************************************************                                                                                          </a:t>
            </a:r>
            <a:endParaRPr lang="en-US"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2491797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الخرشوف</a:t>
            </a:r>
            <a:endParaRPr lang="ar-IQ" sz="3200" b="1" dirty="0"/>
          </a:p>
        </p:txBody>
      </p:sp>
      <p:sp>
        <p:nvSpPr>
          <p:cNvPr id="3" name="Content Placeholder 2"/>
          <p:cNvSpPr>
            <a:spLocks noGrp="1"/>
          </p:cNvSpPr>
          <p:nvPr>
            <p:ph idx="1"/>
          </p:nvPr>
        </p:nvSpPr>
        <p:spPr/>
        <p:txBody>
          <a:bodyPr>
            <a:normAutofit/>
          </a:bodyPr>
          <a:lstStyle/>
          <a:p>
            <a:pPr marL="176213" indent="-176213" algn="just" rtl="1">
              <a:lnSpc>
                <a:spcPct val="160000"/>
              </a:lnSpc>
              <a:buFontTx/>
              <a:buChar char="-"/>
            </a:pPr>
            <a:r>
              <a:rPr lang="ar-IQ" sz="2400" b="1" dirty="0" smtClean="0">
                <a:cs typeface="+mj-cs"/>
              </a:rPr>
              <a:t>تعريف بالنبات</a:t>
            </a:r>
          </a:p>
          <a:p>
            <a:pPr marL="176213" indent="-176213" algn="just" rtl="1">
              <a:lnSpc>
                <a:spcPct val="160000"/>
              </a:lnSpc>
              <a:buFontTx/>
              <a:buChar char="-"/>
            </a:pPr>
            <a:r>
              <a:rPr lang="ar-IQ" sz="2400" dirty="0" smtClean="0">
                <a:cs typeface="+mj-cs"/>
              </a:rPr>
              <a:t>ينتمي </a:t>
            </a:r>
            <a:r>
              <a:rPr lang="ar-IQ" sz="2400" dirty="0">
                <a:cs typeface="+mj-cs"/>
              </a:rPr>
              <a:t>الخرشوف الى العائلة المركبة ويزرع من اجل </a:t>
            </a:r>
            <a:r>
              <a:rPr lang="ar-IQ" sz="2400" dirty="0" smtClean="0">
                <a:cs typeface="+mj-cs"/>
              </a:rPr>
              <a:t>الرؤوس </a:t>
            </a:r>
            <a:r>
              <a:rPr lang="ar-IQ" sz="2400" dirty="0">
                <a:cs typeface="+mj-cs"/>
              </a:rPr>
              <a:t>الزهرية التي يؤكل منها الجزء </a:t>
            </a:r>
            <a:r>
              <a:rPr lang="ar-IQ" sz="2400" dirty="0" smtClean="0">
                <a:cs typeface="+mj-cs"/>
              </a:rPr>
              <a:t>اللحمي</a:t>
            </a:r>
          </a:p>
          <a:p>
            <a:pPr marL="176213" indent="-176213" algn="just" rtl="1">
              <a:lnSpc>
                <a:spcPct val="160000"/>
              </a:lnSpc>
              <a:buFontTx/>
              <a:buChar char="-"/>
            </a:pPr>
            <a:r>
              <a:rPr lang="ar-IQ" sz="2400" dirty="0" smtClean="0">
                <a:cs typeface="+mj-cs"/>
              </a:rPr>
              <a:t>وينصح </a:t>
            </a:r>
            <a:r>
              <a:rPr lang="ar-IQ" sz="2400" dirty="0">
                <a:cs typeface="+mj-cs"/>
              </a:rPr>
              <a:t>الاطباء المصابين بمرض السكر بأكله لانه يختزن الكربوهيدرات بصورة انيلين وليس نشأ، </a:t>
            </a:r>
            <a:endParaRPr lang="ar-IQ" sz="2400" dirty="0" smtClean="0">
              <a:cs typeface="+mj-cs"/>
            </a:endParaRPr>
          </a:p>
          <a:p>
            <a:pPr marL="176213" indent="-176213" algn="just" rtl="1">
              <a:lnSpc>
                <a:spcPct val="160000"/>
              </a:lnSpc>
              <a:buFontTx/>
              <a:buChar char="-"/>
            </a:pPr>
            <a:r>
              <a:rPr lang="ar-IQ" sz="2400" dirty="0" smtClean="0">
                <a:cs typeface="+mj-cs"/>
              </a:rPr>
              <a:t>ويوجد </a:t>
            </a:r>
            <a:r>
              <a:rPr lang="ar-IQ" sz="2400" dirty="0">
                <a:cs typeface="+mj-cs"/>
              </a:rPr>
              <a:t>في التخت والقنابة كميات نشطة من انزيم البيروكسيديز </a:t>
            </a:r>
            <a:r>
              <a:rPr lang="en-US" sz="2400" dirty="0" smtClean="0">
                <a:cs typeface="+mj-cs"/>
              </a:rPr>
              <a:t> Peroxidase </a:t>
            </a:r>
            <a:r>
              <a:rPr lang="ar-IQ" sz="2400" dirty="0">
                <a:cs typeface="+mj-cs"/>
              </a:rPr>
              <a:t>واليه يرجع اللون الاسود عند قطع النورات، </a:t>
            </a:r>
            <a:endParaRPr lang="ar-IQ" sz="2400" dirty="0" smtClean="0">
              <a:cs typeface="+mj-cs"/>
            </a:endParaRPr>
          </a:p>
        </p:txBody>
      </p:sp>
    </p:spTree>
    <p:extLst>
      <p:ext uri="{BB962C8B-B14F-4D97-AF65-F5344CB8AC3E}">
        <p14:creationId xmlns:p14="http://schemas.microsoft.com/office/powerpoint/2010/main" val="3524059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الخرشوف</a:t>
            </a:r>
            <a:endParaRPr lang="ar-IQ" sz="3200" b="1" dirty="0"/>
          </a:p>
        </p:txBody>
      </p:sp>
      <p:sp>
        <p:nvSpPr>
          <p:cNvPr id="3" name="Content Placeholder 2"/>
          <p:cNvSpPr>
            <a:spLocks noGrp="1"/>
          </p:cNvSpPr>
          <p:nvPr>
            <p:ph idx="1"/>
          </p:nvPr>
        </p:nvSpPr>
        <p:spPr/>
        <p:txBody>
          <a:bodyPr>
            <a:normAutofit/>
          </a:bodyPr>
          <a:lstStyle/>
          <a:p>
            <a:pPr marL="176213" indent="-176213" algn="just" rtl="1">
              <a:lnSpc>
                <a:spcPct val="160000"/>
              </a:lnSpc>
              <a:buFontTx/>
              <a:buChar char="-"/>
            </a:pPr>
            <a:r>
              <a:rPr lang="ar-IQ" sz="2400" b="1" dirty="0" smtClean="0">
                <a:cs typeface="+mj-cs"/>
              </a:rPr>
              <a:t>تعريف بالنبات</a:t>
            </a:r>
          </a:p>
          <a:p>
            <a:pPr marL="176213" indent="-176213" algn="just" rtl="1">
              <a:lnSpc>
                <a:spcPct val="160000"/>
              </a:lnSpc>
              <a:buFontTx/>
              <a:buChar char="-"/>
            </a:pPr>
            <a:r>
              <a:rPr lang="ar-IQ" sz="2400" dirty="0" smtClean="0">
                <a:cs typeface="+mj-cs"/>
              </a:rPr>
              <a:t>يحتوي </a:t>
            </a:r>
            <a:r>
              <a:rPr lang="ar-IQ" sz="2400" dirty="0">
                <a:cs typeface="+mj-cs"/>
              </a:rPr>
              <a:t>كل </a:t>
            </a:r>
            <a:r>
              <a:rPr lang="en-US" sz="2400" dirty="0">
                <a:cs typeface="+mj-cs"/>
              </a:rPr>
              <a:t>100</a:t>
            </a:r>
            <a:r>
              <a:rPr lang="ar-IQ" sz="2400" dirty="0">
                <a:cs typeface="+mj-cs"/>
              </a:rPr>
              <a:t>غم من الخرشوف على </a:t>
            </a:r>
            <a:r>
              <a:rPr lang="en-US" sz="2400" dirty="0">
                <a:cs typeface="+mj-cs"/>
              </a:rPr>
              <a:t>83.7</a:t>
            </a:r>
            <a:r>
              <a:rPr lang="ar-IQ" sz="2400" dirty="0">
                <a:cs typeface="+mj-cs"/>
              </a:rPr>
              <a:t> غم ماء و </a:t>
            </a:r>
            <a:r>
              <a:rPr lang="en-US" sz="2400" dirty="0">
                <a:cs typeface="+mj-cs"/>
              </a:rPr>
              <a:t>2.9</a:t>
            </a:r>
            <a:r>
              <a:rPr lang="ar-IQ" sz="2400" dirty="0">
                <a:cs typeface="+mj-cs"/>
              </a:rPr>
              <a:t> غم بروتين و </a:t>
            </a:r>
            <a:r>
              <a:rPr lang="en-US" sz="2400" dirty="0">
                <a:cs typeface="+mj-cs"/>
              </a:rPr>
              <a:t>47</a:t>
            </a:r>
            <a:r>
              <a:rPr lang="ar-IQ" sz="2400" dirty="0">
                <a:cs typeface="+mj-cs"/>
              </a:rPr>
              <a:t> ملغم كالسيوم و </a:t>
            </a:r>
            <a:r>
              <a:rPr lang="en-US" sz="2400" dirty="0">
                <a:cs typeface="+mj-cs"/>
              </a:rPr>
              <a:t>200</a:t>
            </a:r>
            <a:r>
              <a:rPr lang="ar-IQ" sz="2400" dirty="0">
                <a:cs typeface="+mj-cs"/>
              </a:rPr>
              <a:t> وحدة دولية من فيتامين</a:t>
            </a:r>
            <a:r>
              <a:rPr lang="en-US" sz="2400" dirty="0">
                <a:cs typeface="+mj-cs"/>
              </a:rPr>
              <a:t>A </a:t>
            </a:r>
            <a:r>
              <a:rPr lang="ar-IQ" sz="2400" dirty="0">
                <a:cs typeface="+mj-cs"/>
              </a:rPr>
              <a:t>، </a:t>
            </a:r>
            <a:endParaRPr lang="ar-IQ" sz="2400" dirty="0" smtClean="0">
              <a:cs typeface="+mj-cs"/>
            </a:endParaRPr>
          </a:p>
          <a:p>
            <a:pPr marL="176213" indent="-176213" algn="just" rtl="1">
              <a:lnSpc>
                <a:spcPct val="160000"/>
              </a:lnSpc>
              <a:buFontTx/>
              <a:buChar char="-"/>
            </a:pPr>
            <a:r>
              <a:rPr lang="ar-IQ" sz="2400" dirty="0" smtClean="0">
                <a:cs typeface="+mj-cs"/>
              </a:rPr>
              <a:t>وللنبات </a:t>
            </a:r>
            <a:r>
              <a:rPr lang="ar-IQ" sz="2400" dirty="0">
                <a:cs typeface="+mj-cs"/>
              </a:rPr>
              <a:t>جذور رفيعة لامتصاص الماء والعناصر الغذائية </a:t>
            </a:r>
            <a:endParaRPr lang="ar-IQ" sz="2400" dirty="0" smtClean="0">
              <a:cs typeface="+mj-cs"/>
            </a:endParaRPr>
          </a:p>
          <a:p>
            <a:pPr marL="176213" indent="-176213" algn="just" rtl="1">
              <a:lnSpc>
                <a:spcPct val="160000"/>
              </a:lnSpc>
              <a:buFontTx/>
              <a:buChar char="-"/>
            </a:pPr>
            <a:r>
              <a:rPr lang="ar-IQ" sz="2400" dirty="0" smtClean="0">
                <a:cs typeface="+mj-cs"/>
              </a:rPr>
              <a:t>وجذور </a:t>
            </a:r>
            <a:r>
              <a:rPr lang="ar-IQ" sz="2400" dirty="0">
                <a:cs typeface="+mj-cs"/>
              </a:rPr>
              <a:t>لحمية سميكة لخزن الماء والمواد الغذائية، </a:t>
            </a:r>
            <a:endParaRPr lang="ar-IQ" sz="2400" dirty="0" smtClean="0">
              <a:cs typeface="+mj-cs"/>
            </a:endParaRPr>
          </a:p>
          <a:p>
            <a:pPr marL="176213" indent="-176213" algn="just" rtl="1">
              <a:lnSpc>
                <a:spcPct val="160000"/>
              </a:lnSpc>
              <a:buFontTx/>
              <a:buChar char="-"/>
            </a:pPr>
            <a:r>
              <a:rPr lang="ar-IQ" sz="2400" dirty="0" smtClean="0">
                <a:cs typeface="+mj-cs"/>
              </a:rPr>
              <a:t>ويزيد </a:t>
            </a:r>
            <a:r>
              <a:rPr lang="ar-IQ" sz="2400" dirty="0">
                <a:cs typeface="+mj-cs"/>
              </a:rPr>
              <a:t>الماء المختزن من قدرة الجذور على تحمل العطش.</a:t>
            </a:r>
            <a:endParaRPr lang="en-US" sz="2400" dirty="0">
              <a:effectLst/>
              <a:cs typeface="+mj-cs"/>
            </a:endParaRPr>
          </a:p>
        </p:txBody>
      </p:sp>
    </p:spTree>
    <p:extLst>
      <p:ext uri="{BB962C8B-B14F-4D97-AF65-F5344CB8AC3E}">
        <p14:creationId xmlns:p14="http://schemas.microsoft.com/office/powerpoint/2010/main" val="391647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الخرشوف</a:t>
            </a:r>
            <a:endParaRPr lang="ar-IQ" sz="3200" b="1" dirty="0"/>
          </a:p>
        </p:txBody>
      </p:sp>
      <p:sp>
        <p:nvSpPr>
          <p:cNvPr id="3" name="Content Placeholder 2"/>
          <p:cNvSpPr>
            <a:spLocks noGrp="1"/>
          </p:cNvSpPr>
          <p:nvPr>
            <p:ph idx="1"/>
          </p:nvPr>
        </p:nvSpPr>
        <p:spPr/>
        <p:txBody>
          <a:bodyPr>
            <a:normAutofit fontScale="92500" lnSpcReduction="20000"/>
          </a:bodyPr>
          <a:lstStyle/>
          <a:p>
            <a:pPr marL="176213" indent="-176213" algn="just" rtl="1">
              <a:lnSpc>
                <a:spcPct val="160000"/>
              </a:lnSpc>
              <a:buFontTx/>
              <a:buChar char="-"/>
            </a:pPr>
            <a:r>
              <a:rPr lang="ar-IQ" sz="2400" b="1" dirty="0" smtClean="0">
                <a:cs typeface="+mj-cs"/>
              </a:rPr>
              <a:t>تعريف بالنبات</a:t>
            </a:r>
          </a:p>
          <a:p>
            <a:pPr marL="176213" indent="-176213" algn="just" rtl="1">
              <a:lnSpc>
                <a:spcPct val="170000"/>
              </a:lnSpc>
              <a:buFontTx/>
              <a:buChar char="-"/>
            </a:pPr>
            <a:r>
              <a:rPr lang="ar-IQ" sz="2400" dirty="0">
                <a:cs typeface="+mj-cs"/>
              </a:rPr>
              <a:t>النبات عشبي معمر يجدد نفسه عام بعد اخر بالخلفات التي تنمو من النبات اسفل سطح التربة مباشرة وحتى نهاية موسم التزهير يموت المجموع الخضري للنبات فوق سطح التربة وتتكون الخلفات ويضمحل الساق الرئيس، </a:t>
            </a:r>
            <a:endParaRPr lang="ar-IQ" sz="2400" dirty="0" smtClean="0">
              <a:cs typeface="+mj-cs"/>
            </a:endParaRPr>
          </a:p>
          <a:p>
            <a:pPr marL="176213" indent="-176213" algn="just" rtl="1">
              <a:lnSpc>
                <a:spcPct val="170000"/>
              </a:lnSpc>
              <a:buFontTx/>
              <a:buChar char="-"/>
            </a:pPr>
            <a:r>
              <a:rPr lang="ar-IQ" sz="2400" dirty="0" smtClean="0">
                <a:cs typeface="+mj-cs"/>
              </a:rPr>
              <a:t>يترك </a:t>
            </a:r>
            <a:r>
              <a:rPr lang="ar-IQ" sz="2400" dirty="0">
                <a:cs typeface="+mj-cs"/>
              </a:rPr>
              <a:t>المزارعون الخرشوف لمدة </a:t>
            </a:r>
            <a:r>
              <a:rPr lang="en-US" sz="2400" dirty="0">
                <a:cs typeface="+mj-cs"/>
              </a:rPr>
              <a:t>4</a:t>
            </a:r>
            <a:r>
              <a:rPr lang="ar-IQ" sz="2400" dirty="0">
                <a:cs typeface="+mj-cs"/>
              </a:rPr>
              <a:t> سنوات الا انه في معظم الحالات تجدد المزارع سنويا </a:t>
            </a:r>
            <a:endParaRPr lang="ar-IQ" sz="2400" dirty="0" smtClean="0">
              <a:cs typeface="+mj-cs"/>
            </a:endParaRPr>
          </a:p>
          <a:p>
            <a:pPr marL="176213" indent="-176213" algn="just" rtl="1">
              <a:lnSpc>
                <a:spcPct val="170000"/>
              </a:lnSpc>
              <a:buFontTx/>
              <a:buChar char="-"/>
            </a:pPr>
            <a:r>
              <a:rPr lang="ar-IQ" sz="2400" dirty="0" smtClean="0">
                <a:cs typeface="+mj-cs"/>
              </a:rPr>
              <a:t>والنمو </a:t>
            </a:r>
            <a:r>
              <a:rPr lang="ar-IQ" sz="2400" dirty="0">
                <a:cs typeface="+mj-cs"/>
              </a:rPr>
              <a:t>الخضري قوي للنبات الذي يصل ارتفاعه الى </a:t>
            </a:r>
            <a:r>
              <a:rPr lang="en-US" sz="2400" dirty="0">
                <a:cs typeface="+mj-cs"/>
              </a:rPr>
              <a:t>120 – </a:t>
            </a:r>
            <a:r>
              <a:rPr lang="en-US" sz="2400" dirty="0" smtClean="0">
                <a:cs typeface="+mj-cs"/>
              </a:rPr>
              <a:t>90</a:t>
            </a:r>
            <a:r>
              <a:rPr lang="ar-IQ" sz="2400" dirty="0" smtClean="0">
                <a:cs typeface="+mj-cs"/>
              </a:rPr>
              <a:t> </a:t>
            </a:r>
            <a:r>
              <a:rPr lang="ar-IQ" sz="2400" dirty="0">
                <a:cs typeface="+mj-cs"/>
              </a:rPr>
              <a:t>سم </a:t>
            </a:r>
            <a:endParaRPr lang="ar-IQ" sz="2400" dirty="0" smtClean="0">
              <a:cs typeface="+mj-cs"/>
            </a:endParaRPr>
          </a:p>
          <a:p>
            <a:pPr marL="176213" indent="-176213" algn="just" rtl="1">
              <a:lnSpc>
                <a:spcPct val="170000"/>
              </a:lnSpc>
              <a:buFontTx/>
              <a:buChar char="-"/>
            </a:pPr>
            <a:r>
              <a:rPr lang="ar-IQ" sz="2400" dirty="0" smtClean="0">
                <a:cs typeface="+mj-cs"/>
              </a:rPr>
              <a:t>والاوراق </a:t>
            </a:r>
            <a:r>
              <a:rPr lang="ar-IQ" sz="2400" dirty="0">
                <a:cs typeface="+mj-cs"/>
              </a:rPr>
              <a:t>كبيرة ومفصصة وفاتحة اللون من السطح السفلي والعرق الوسطي للاوراق سميك </a:t>
            </a:r>
            <a:endParaRPr lang="ar-IQ" sz="2400" dirty="0" smtClean="0">
              <a:cs typeface="+mj-cs"/>
            </a:endParaRPr>
          </a:p>
          <a:p>
            <a:pPr marL="176213" indent="-176213" algn="just" rtl="1">
              <a:lnSpc>
                <a:spcPct val="160000"/>
              </a:lnSpc>
              <a:buFontTx/>
              <a:buChar char="-"/>
            </a:pPr>
            <a:endParaRPr lang="ar-IQ" sz="2400" b="1" dirty="0" smtClean="0">
              <a:cs typeface="+mj-cs"/>
            </a:endParaRPr>
          </a:p>
        </p:txBody>
      </p:sp>
    </p:spTree>
    <p:extLst>
      <p:ext uri="{BB962C8B-B14F-4D97-AF65-F5344CB8AC3E}">
        <p14:creationId xmlns:p14="http://schemas.microsoft.com/office/powerpoint/2010/main" val="2931676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الخرشوف</a:t>
            </a:r>
            <a:endParaRPr lang="ar-IQ" sz="3200" b="1" dirty="0"/>
          </a:p>
        </p:txBody>
      </p:sp>
      <p:sp>
        <p:nvSpPr>
          <p:cNvPr id="3" name="Content Placeholder 2"/>
          <p:cNvSpPr>
            <a:spLocks noGrp="1"/>
          </p:cNvSpPr>
          <p:nvPr>
            <p:ph idx="1"/>
          </p:nvPr>
        </p:nvSpPr>
        <p:spPr/>
        <p:txBody>
          <a:bodyPr>
            <a:normAutofit/>
          </a:bodyPr>
          <a:lstStyle/>
          <a:p>
            <a:pPr marL="176213" indent="-176213" algn="just" rtl="1">
              <a:lnSpc>
                <a:spcPct val="160000"/>
              </a:lnSpc>
              <a:buFontTx/>
              <a:buChar char="-"/>
            </a:pPr>
            <a:r>
              <a:rPr lang="ar-IQ" sz="2400" b="1" dirty="0" smtClean="0">
                <a:cs typeface="+mj-cs"/>
              </a:rPr>
              <a:t>تعريف بالنبات</a:t>
            </a:r>
          </a:p>
          <a:p>
            <a:pPr marL="176213" indent="-176213" algn="just" rtl="1">
              <a:lnSpc>
                <a:spcPct val="160000"/>
              </a:lnSpc>
              <a:buFontTx/>
              <a:buChar char="-"/>
            </a:pPr>
            <a:r>
              <a:rPr lang="ar-IQ" sz="2400" dirty="0" smtClean="0">
                <a:cs typeface="+mj-cs"/>
              </a:rPr>
              <a:t>والنورة </a:t>
            </a:r>
            <a:r>
              <a:rPr lang="ar-IQ" sz="2400" dirty="0">
                <a:cs typeface="+mj-cs"/>
              </a:rPr>
              <a:t>الرئيسة كبيرة الحجم والازهار بنفسجية اللون ويحمل النورة حامل سميك </a:t>
            </a:r>
            <a:endParaRPr lang="ar-IQ" sz="2400" dirty="0" smtClean="0">
              <a:cs typeface="+mj-cs"/>
            </a:endParaRPr>
          </a:p>
          <a:p>
            <a:pPr marL="176213" indent="-176213" algn="just" rtl="1">
              <a:lnSpc>
                <a:spcPct val="160000"/>
              </a:lnSpc>
              <a:buFontTx/>
              <a:buChar char="-"/>
            </a:pPr>
            <a:r>
              <a:rPr lang="ar-IQ" sz="2400" dirty="0" smtClean="0">
                <a:cs typeface="+mj-cs"/>
              </a:rPr>
              <a:t>والثمرة </a:t>
            </a:r>
            <a:r>
              <a:rPr lang="ar-IQ" sz="2400" dirty="0">
                <a:cs typeface="+mj-cs"/>
              </a:rPr>
              <a:t>برة تحتوي على بذرة واحدة، </a:t>
            </a:r>
            <a:endParaRPr lang="ar-IQ" sz="2400" dirty="0" smtClean="0">
              <a:cs typeface="+mj-cs"/>
            </a:endParaRPr>
          </a:p>
          <a:p>
            <a:pPr marL="176213" indent="-176213" algn="just" rtl="1">
              <a:lnSpc>
                <a:spcPct val="160000"/>
              </a:lnSpc>
              <a:buFontTx/>
              <a:buChar char="-"/>
            </a:pPr>
            <a:r>
              <a:rPr lang="ar-IQ" sz="2400" dirty="0" smtClean="0">
                <a:cs typeface="+mj-cs"/>
              </a:rPr>
              <a:t>يتكاثر </a:t>
            </a:r>
            <a:r>
              <a:rPr lang="ar-IQ" sz="2400" dirty="0">
                <a:cs typeface="+mj-cs"/>
              </a:rPr>
              <a:t>النبات بالبذور خوفا من انتاج نباتات مخالفة للصنف </a:t>
            </a:r>
            <a:endParaRPr lang="ar-IQ" sz="2400" dirty="0" smtClean="0">
              <a:cs typeface="+mj-cs"/>
            </a:endParaRPr>
          </a:p>
          <a:p>
            <a:pPr marL="176213" indent="-176213" algn="just" rtl="1">
              <a:lnSpc>
                <a:spcPct val="160000"/>
              </a:lnSpc>
              <a:buFontTx/>
              <a:buChar char="-"/>
            </a:pPr>
            <a:r>
              <a:rPr lang="ar-IQ" sz="2400" dirty="0" smtClean="0">
                <a:cs typeface="+mj-cs"/>
              </a:rPr>
              <a:t>وقليلا </a:t>
            </a:r>
            <a:r>
              <a:rPr lang="ar-IQ" sz="2400" dirty="0">
                <a:cs typeface="+mj-cs"/>
              </a:rPr>
              <a:t>ماتعطي النباتات براعم زهرية في العام الاول من الزراعة بالبذرة، </a:t>
            </a:r>
            <a:endParaRPr lang="ar-IQ" sz="2400" dirty="0" smtClean="0">
              <a:cs typeface="+mj-cs"/>
            </a:endParaRPr>
          </a:p>
          <a:p>
            <a:pPr marL="176213" indent="-176213" algn="just" rtl="1">
              <a:lnSpc>
                <a:spcPct val="160000"/>
              </a:lnSpc>
              <a:buFontTx/>
              <a:buChar char="-"/>
            </a:pPr>
            <a:r>
              <a:rPr lang="ar-IQ" sz="2400" dirty="0" smtClean="0">
                <a:cs typeface="+mj-cs"/>
              </a:rPr>
              <a:t>ينمو </a:t>
            </a:r>
            <a:r>
              <a:rPr lang="ar-IQ" sz="2400" dirty="0">
                <a:cs typeface="+mj-cs"/>
              </a:rPr>
              <a:t>النبات بريا في شمال افريقيا التي تعد موطنه </a:t>
            </a:r>
            <a:r>
              <a:rPr lang="ar-IQ" sz="2400" dirty="0" smtClean="0">
                <a:cs typeface="+mj-cs"/>
              </a:rPr>
              <a:t>الاصلي.......... يتبع </a:t>
            </a:r>
            <a:endParaRPr lang="en-US" sz="2400" dirty="0">
              <a:cs typeface="+mj-cs"/>
            </a:endParaRPr>
          </a:p>
          <a:p>
            <a:pPr marL="176213" indent="-176213" algn="just" rtl="1">
              <a:lnSpc>
                <a:spcPct val="160000"/>
              </a:lnSpc>
              <a:buFontTx/>
              <a:buChar char="-"/>
            </a:pPr>
            <a:endParaRPr lang="ar-IQ" sz="2400" b="1" dirty="0" smtClean="0">
              <a:cs typeface="+mj-cs"/>
            </a:endParaRPr>
          </a:p>
        </p:txBody>
      </p:sp>
    </p:spTree>
    <p:extLst>
      <p:ext uri="{BB962C8B-B14F-4D97-AF65-F5344CB8AC3E}">
        <p14:creationId xmlns:p14="http://schemas.microsoft.com/office/powerpoint/2010/main" val="3465982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الخرشوف</a:t>
            </a:r>
            <a:endParaRPr lang="ar-IQ" sz="3200" b="1" dirty="0"/>
          </a:p>
        </p:txBody>
      </p:sp>
      <p:sp>
        <p:nvSpPr>
          <p:cNvPr id="3" name="Content Placeholder 2"/>
          <p:cNvSpPr>
            <a:spLocks noGrp="1"/>
          </p:cNvSpPr>
          <p:nvPr>
            <p:ph idx="1"/>
          </p:nvPr>
        </p:nvSpPr>
        <p:spPr/>
        <p:txBody>
          <a:bodyPr>
            <a:normAutofit fontScale="85000" lnSpcReduction="10000"/>
          </a:bodyPr>
          <a:lstStyle/>
          <a:p>
            <a:pPr marL="176213" indent="-176213" algn="just" rtl="1">
              <a:lnSpc>
                <a:spcPct val="160000"/>
              </a:lnSpc>
              <a:buFontTx/>
              <a:buChar char="-"/>
            </a:pPr>
            <a:r>
              <a:rPr lang="ar-IQ" sz="2400" b="1" dirty="0" smtClean="0"/>
              <a:t>الاحتياجات </a:t>
            </a:r>
            <a:r>
              <a:rPr lang="ar-IQ" sz="2400" b="1" dirty="0" smtClean="0">
                <a:cs typeface="+mj-cs"/>
              </a:rPr>
              <a:t>الجوية والتربة</a:t>
            </a:r>
          </a:p>
          <a:p>
            <a:pPr marL="176213" indent="-176213" algn="just" rtl="1">
              <a:lnSpc>
                <a:spcPct val="170000"/>
              </a:lnSpc>
              <a:buFontTx/>
              <a:buChar char="-"/>
            </a:pPr>
            <a:r>
              <a:rPr lang="ar-IQ" sz="2400" dirty="0">
                <a:cs typeface="+mj-cs"/>
              </a:rPr>
              <a:t>تلائم نمو نبات الخرشوف درجات حرارة معتدلة او عالية الى حد ما (</a:t>
            </a:r>
            <a:r>
              <a:rPr lang="en-US" sz="2400" dirty="0">
                <a:cs typeface="+mj-cs"/>
              </a:rPr>
              <a:t>22</a:t>
            </a:r>
            <a:r>
              <a:rPr lang="ar-IQ" sz="2400" dirty="0">
                <a:cs typeface="+mj-cs"/>
              </a:rPr>
              <a:t> – </a:t>
            </a:r>
            <a:r>
              <a:rPr lang="en-US" sz="2400" dirty="0">
                <a:cs typeface="+mj-cs"/>
              </a:rPr>
              <a:t>30</a:t>
            </a:r>
            <a:r>
              <a:rPr lang="ar-IQ" sz="2400" dirty="0">
                <a:cs typeface="+mj-cs"/>
              </a:rPr>
              <a:t> مº) في الاطوار الاولى من حياة النبات </a:t>
            </a:r>
            <a:endParaRPr lang="ar-IQ" sz="2400" dirty="0" smtClean="0">
              <a:cs typeface="+mj-cs"/>
            </a:endParaRPr>
          </a:p>
          <a:p>
            <a:pPr marL="176213" indent="-176213" algn="just" rtl="1">
              <a:lnSpc>
                <a:spcPct val="170000"/>
              </a:lnSpc>
              <a:buFontTx/>
              <a:buChar char="-"/>
            </a:pPr>
            <a:r>
              <a:rPr lang="ar-IQ" sz="2400" dirty="0" smtClean="0">
                <a:cs typeface="+mj-cs"/>
              </a:rPr>
              <a:t>ويحتاج </a:t>
            </a:r>
            <a:r>
              <a:rPr lang="ar-IQ" sz="2400" dirty="0">
                <a:cs typeface="+mj-cs"/>
              </a:rPr>
              <a:t>بعد ذلك لدرجات حرارة منخفضة لانتاج الرؤوس الزهرية الكبيرة </a:t>
            </a:r>
            <a:endParaRPr lang="ar-IQ" sz="2400" dirty="0" smtClean="0">
              <a:cs typeface="+mj-cs"/>
            </a:endParaRPr>
          </a:p>
          <a:p>
            <a:pPr marL="176213" indent="-176213" algn="just" rtl="1">
              <a:lnSpc>
                <a:spcPct val="170000"/>
              </a:lnSpc>
              <a:buFontTx/>
              <a:buChar char="-"/>
            </a:pPr>
            <a:r>
              <a:rPr lang="ar-IQ" sz="2400" dirty="0" smtClean="0">
                <a:cs typeface="+mj-cs"/>
              </a:rPr>
              <a:t>ولا </a:t>
            </a:r>
            <a:r>
              <a:rPr lang="ar-IQ" sz="2400" dirty="0">
                <a:cs typeface="+mj-cs"/>
              </a:rPr>
              <a:t>تتحمل نباتاته الصقيع إذ تموت البراعم الزهرية اذا تعرضت لدرجات حرارة منخفضة عن -</a:t>
            </a:r>
            <a:r>
              <a:rPr lang="en-US" sz="2400" dirty="0">
                <a:cs typeface="+mj-cs"/>
              </a:rPr>
              <a:t>2</a:t>
            </a:r>
            <a:r>
              <a:rPr lang="ar-IQ" sz="2400" dirty="0">
                <a:cs typeface="+mj-cs"/>
              </a:rPr>
              <a:t>مº</a:t>
            </a:r>
            <a:r>
              <a:rPr lang="ar-IQ" sz="2400" dirty="0" smtClean="0">
                <a:cs typeface="+mj-cs"/>
              </a:rPr>
              <a:t>،</a:t>
            </a:r>
          </a:p>
          <a:p>
            <a:pPr marL="176213" indent="-176213" algn="just" rtl="1">
              <a:lnSpc>
                <a:spcPct val="170000"/>
              </a:lnSpc>
              <a:buFontTx/>
              <a:buChar char="-"/>
            </a:pPr>
            <a:r>
              <a:rPr lang="ar-IQ" sz="2400" dirty="0" smtClean="0">
                <a:cs typeface="+mj-cs"/>
              </a:rPr>
              <a:t> </a:t>
            </a:r>
            <a:r>
              <a:rPr lang="ar-IQ" sz="2400" dirty="0">
                <a:cs typeface="+mj-cs"/>
              </a:rPr>
              <a:t>تنجح زراعتة في انواع مختلفة من الاراضي </a:t>
            </a:r>
            <a:endParaRPr lang="ar-IQ" sz="2400" dirty="0" smtClean="0">
              <a:cs typeface="+mj-cs"/>
            </a:endParaRPr>
          </a:p>
          <a:p>
            <a:pPr marL="176213" indent="-176213" algn="just" rtl="1">
              <a:lnSpc>
                <a:spcPct val="170000"/>
              </a:lnSpc>
              <a:buFontTx/>
              <a:buChar char="-"/>
            </a:pPr>
            <a:r>
              <a:rPr lang="ar-IQ" sz="2400" dirty="0" smtClean="0">
                <a:cs typeface="+mj-cs"/>
              </a:rPr>
              <a:t>ويوجد </a:t>
            </a:r>
            <a:r>
              <a:rPr lang="ar-IQ" sz="2400" dirty="0">
                <a:cs typeface="+mj-cs"/>
              </a:rPr>
              <a:t>في الاراضي الصفراء الثقيلة الجيدة الصرف </a:t>
            </a:r>
            <a:endParaRPr lang="ar-IQ" sz="2400" dirty="0" smtClean="0">
              <a:cs typeface="+mj-cs"/>
            </a:endParaRPr>
          </a:p>
          <a:p>
            <a:pPr marL="176213" indent="-176213" algn="just" rtl="1">
              <a:lnSpc>
                <a:spcPct val="170000"/>
              </a:lnSpc>
              <a:buFontTx/>
              <a:buChar char="-"/>
            </a:pPr>
            <a:r>
              <a:rPr lang="ar-IQ" sz="2400" dirty="0" smtClean="0">
                <a:cs typeface="+mj-cs"/>
              </a:rPr>
              <a:t>وانسب  </a:t>
            </a:r>
            <a:r>
              <a:rPr lang="ar-IQ" sz="2400" dirty="0">
                <a:cs typeface="+mj-cs"/>
              </a:rPr>
              <a:t>(</a:t>
            </a:r>
            <a:r>
              <a:rPr lang="en-US" sz="2400" dirty="0">
                <a:cs typeface="+mj-cs"/>
              </a:rPr>
              <a:t>pH</a:t>
            </a:r>
            <a:r>
              <a:rPr lang="ar-IQ" sz="2400" dirty="0">
                <a:cs typeface="+mj-cs"/>
              </a:rPr>
              <a:t>) هو </a:t>
            </a:r>
            <a:r>
              <a:rPr lang="en-US" sz="2400" dirty="0">
                <a:cs typeface="+mj-cs"/>
              </a:rPr>
              <a:t>6</a:t>
            </a:r>
            <a:r>
              <a:rPr lang="ar-IQ" sz="2400" dirty="0">
                <a:cs typeface="+mj-cs"/>
              </a:rPr>
              <a:t>, وتتحمل النباتات الملوحه الخفيفة بالتربة</a:t>
            </a:r>
            <a:r>
              <a:rPr lang="ar-IQ" sz="2400" dirty="0" smtClean="0">
                <a:cs typeface="+mj-cs"/>
              </a:rPr>
              <a:t>.................. يتبع</a:t>
            </a:r>
            <a:endParaRPr lang="en-US" sz="2400" dirty="0">
              <a:cs typeface="+mj-cs"/>
            </a:endParaRPr>
          </a:p>
          <a:p>
            <a:pPr marL="176213" indent="-176213" algn="just" rtl="1">
              <a:lnSpc>
                <a:spcPct val="160000"/>
              </a:lnSpc>
              <a:buFontTx/>
              <a:buChar char="-"/>
            </a:pPr>
            <a:endParaRPr lang="ar-IQ" sz="2400" b="1" dirty="0" smtClean="0">
              <a:cs typeface="+mj-cs"/>
            </a:endParaRPr>
          </a:p>
        </p:txBody>
      </p:sp>
    </p:spTree>
    <p:extLst>
      <p:ext uri="{BB962C8B-B14F-4D97-AF65-F5344CB8AC3E}">
        <p14:creationId xmlns:p14="http://schemas.microsoft.com/office/powerpoint/2010/main" val="2876700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الخرشوف</a:t>
            </a:r>
            <a:endParaRPr lang="ar-IQ" sz="3200" b="1" dirty="0"/>
          </a:p>
        </p:txBody>
      </p:sp>
      <p:sp>
        <p:nvSpPr>
          <p:cNvPr id="3" name="Content Placeholder 2"/>
          <p:cNvSpPr>
            <a:spLocks noGrp="1"/>
          </p:cNvSpPr>
          <p:nvPr>
            <p:ph idx="1"/>
          </p:nvPr>
        </p:nvSpPr>
        <p:spPr/>
        <p:txBody>
          <a:bodyPr>
            <a:normAutofit/>
          </a:bodyPr>
          <a:lstStyle/>
          <a:p>
            <a:pPr marL="176213" indent="-176213" algn="just" rtl="1">
              <a:lnSpc>
                <a:spcPct val="150000"/>
              </a:lnSpc>
              <a:buFontTx/>
              <a:buChar char="-"/>
            </a:pPr>
            <a:r>
              <a:rPr lang="ar-IQ" sz="2400" b="1" dirty="0" smtClean="0">
                <a:cs typeface="+mj-cs"/>
              </a:rPr>
              <a:t>التكاثر</a:t>
            </a:r>
          </a:p>
          <a:p>
            <a:pPr marL="176213" indent="-176213" algn="just" rtl="1">
              <a:lnSpc>
                <a:spcPct val="150000"/>
              </a:lnSpc>
              <a:buFontTx/>
              <a:buChar char="-"/>
            </a:pPr>
            <a:r>
              <a:rPr lang="ar-IQ" sz="2400" dirty="0" smtClean="0">
                <a:cs typeface="+mj-cs"/>
              </a:rPr>
              <a:t>يتكاثر </a:t>
            </a:r>
            <a:r>
              <a:rPr lang="ar-IQ" sz="2400" dirty="0">
                <a:cs typeface="+mj-cs"/>
              </a:rPr>
              <a:t>الخرشوف بالطرق التالية: </a:t>
            </a:r>
          </a:p>
          <a:p>
            <a:pPr marL="176213" indent="-176213" algn="just" rtl="1">
              <a:lnSpc>
                <a:spcPct val="150000"/>
              </a:lnSpc>
              <a:buFontTx/>
              <a:buChar char="-"/>
            </a:pPr>
            <a:r>
              <a:rPr lang="ar-IQ" sz="2400" b="1" dirty="0" smtClean="0">
                <a:cs typeface="+mj-cs"/>
              </a:rPr>
              <a:t>اولا </a:t>
            </a:r>
            <a:r>
              <a:rPr lang="ar-IQ" sz="2400" b="1" dirty="0">
                <a:cs typeface="+mj-cs"/>
              </a:rPr>
              <a:t>: تجزئة النباتات – </a:t>
            </a:r>
            <a:r>
              <a:rPr lang="ar-IQ" sz="2400" b="1" dirty="0" smtClean="0">
                <a:cs typeface="+mj-cs"/>
              </a:rPr>
              <a:t>الامهات</a:t>
            </a:r>
            <a:endParaRPr lang="ar-IQ" sz="2400" dirty="0">
              <a:cs typeface="+mj-cs"/>
            </a:endParaRPr>
          </a:p>
          <a:p>
            <a:pPr marL="176213" indent="-176213" algn="just" rtl="1">
              <a:lnSpc>
                <a:spcPct val="150000"/>
              </a:lnSpc>
              <a:buFontTx/>
              <a:buChar char="-"/>
            </a:pPr>
            <a:r>
              <a:rPr lang="ar-IQ" sz="2400" dirty="0" smtClean="0">
                <a:cs typeface="+mj-cs"/>
              </a:rPr>
              <a:t>هي </a:t>
            </a:r>
            <a:r>
              <a:rPr lang="ar-IQ" sz="2400" dirty="0">
                <a:cs typeface="+mj-cs"/>
              </a:rPr>
              <a:t>الطريقة الشائعة وفيها تجزا النباتات طوليا الى جزئين او اربعة اجزاء حسب الام بحيث يحتوي كل جزء على برعمين او اكثر وتزال الاوراق القديمة الجافة وتقلم الجذور. </a:t>
            </a:r>
            <a:endParaRPr lang="en-US" sz="2400" dirty="0">
              <a:cs typeface="+mj-cs"/>
            </a:endParaRPr>
          </a:p>
          <a:p>
            <a:pPr marL="176213" indent="-176213" algn="just" rtl="1">
              <a:lnSpc>
                <a:spcPct val="160000"/>
              </a:lnSpc>
              <a:buFontTx/>
              <a:buChar char="-"/>
            </a:pPr>
            <a:endParaRPr lang="ar-IQ" sz="2400" b="1" dirty="0" smtClean="0">
              <a:cs typeface="+mj-cs"/>
            </a:endParaRPr>
          </a:p>
        </p:txBody>
      </p:sp>
    </p:spTree>
    <p:extLst>
      <p:ext uri="{BB962C8B-B14F-4D97-AF65-F5344CB8AC3E}">
        <p14:creationId xmlns:p14="http://schemas.microsoft.com/office/powerpoint/2010/main" val="1331613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2132</Words>
  <Application>Microsoft Office PowerPoint</Application>
  <PresentationFormat>On-screen Show (4:3)</PresentationFormat>
  <Paragraphs>212</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PowerPoint Presentation</vt:lpstr>
      <vt:lpstr>الخضر المؤمل انتشارها</vt:lpstr>
      <vt:lpstr>الخرشوف</vt:lpstr>
      <vt:lpstr>الخرشوف</vt:lpstr>
      <vt:lpstr>الخرشوف</vt:lpstr>
      <vt:lpstr>الخرشوف</vt:lpstr>
      <vt:lpstr>الخرشوف</vt:lpstr>
      <vt:lpstr>الخرشوف</vt:lpstr>
      <vt:lpstr>الخرشوف</vt:lpstr>
      <vt:lpstr>الخرشوف</vt:lpstr>
      <vt:lpstr>الخرشوف</vt:lpstr>
      <vt:lpstr>الخرشوف</vt:lpstr>
      <vt:lpstr>الخرشوف</vt:lpstr>
      <vt:lpstr>الخرشوف</vt:lpstr>
      <vt:lpstr>الخرشوف</vt:lpstr>
      <vt:lpstr>الخرشوف</vt:lpstr>
      <vt:lpstr>الخرشوف</vt:lpstr>
      <vt:lpstr>الخرشوف</vt:lpstr>
      <vt:lpstr>الخرشوف</vt:lpstr>
      <vt:lpstr>الخرشوف</vt:lpstr>
      <vt:lpstr>القلقاس</vt:lpstr>
      <vt:lpstr>القلقاس</vt:lpstr>
      <vt:lpstr>القلقاس</vt:lpstr>
      <vt:lpstr>القلقاس</vt:lpstr>
      <vt:lpstr>القلقاس</vt:lpstr>
      <vt:lpstr>القلقاس</vt:lpstr>
      <vt:lpstr>القلقاس</vt:lpstr>
      <vt:lpstr>القلقاس</vt:lpstr>
      <vt:lpstr>القلقاس</vt:lpstr>
      <vt:lpstr>القلقاس</vt:lpstr>
      <vt:lpstr>الكيل</vt:lpstr>
      <vt:lpstr>الكيل</vt:lpstr>
      <vt:lpstr>الكيل</vt:lpstr>
      <vt:lpstr>الكيل</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الخضر المؤمل انتشارها</dc:title>
  <dc:creator>Dr.Nawal</dc:creator>
  <cp:lastModifiedBy>ابو نادية</cp:lastModifiedBy>
  <cp:revision>31</cp:revision>
  <dcterms:created xsi:type="dcterms:W3CDTF">2006-08-16T00:00:00Z</dcterms:created>
  <dcterms:modified xsi:type="dcterms:W3CDTF">2012-06-02T21:38:21Z</dcterms:modified>
</cp:coreProperties>
</file>